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Lst>
  <p:notesMasterIdLst>
    <p:notesMasterId r:id="rId30"/>
  </p:notesMasterIdLst>
  <p:sldIdLst>
    <p:sldId id="1851" r:id="rId2"/>
    <p:sldId id="2026" r:id="rId3"/>
    <p:sldId id="428" r:id="rId4"/>
    <p:sldId id="429" r:id="rId5"/>
    <p:sldId id="2082" r:id="rId6"/>
    <p:sldId id="430" r:id="rId7"/>
    <p:sldId id="431" r:id="rId8"/>
    <p:sldId id="2083" r:id="rId9"/>
    <p:sldId id="432" r:id="rId10"/>
    <p:sldId id="433" r:id="rId11"/>
    <p:sldId id="2084" r:id="rId12"/>
    <p:sldId id="434" r:id="rId13"/>
    <p:sldId id="442" r:id="rId14"/>
    <p:sldId id="439" r:id="rId15"/>
    <p:sldId id="2085" r:id="rId16"/>
    <p:sldId id="448" r:id="rId17"/>
    <p:sldId id="451" r:id="rId18"/>
    <p:sldId id="477" r:id="rId19"/>
    <p:sldId id="2087" r:id="rId20"/>
    <p:sldId id="2086" r:id="rId21"/>
    <p:sldId id="478" r:id="rId22"/>
    <p:sldId id="480" r:id="rId23"/>
    <p:sldId id="2089" r:id="rId24"/>
    <p:sldId id="481" r:id="rId25"/>
    <p:sldId id="484" r:id="rId26"/>
    <p:sldId id="2088" r:id="rId27"/>
    <p:sldId id="483" r:id="rId28"/>
    <p:sldId id="2081"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80FC83-6DF0-9C8C-6C86-0DD7CC22BD8F}" v="94" dt="2024-05-06T06:53:14.773"/>
  </p1510:revLst>
</p1510:revInfo>
</file>

<file path=ppt/tableStyles.xml><?xml version="1.0" encoding="utf-8"?>
<a:tblStyleLst xmlns:a="http://schemas.openxmlformats.org/drawingml/2006/main" def="{5C22544A-7EE6-4342-B048-85BDC9FD1C3A}">
  <a:tblStyle styleId="{10A1B5D5-9B99-4C35-A422-299274C87663}" styleName="Styl pośredni 1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AF606853-7671-496A-8E4F-DF71F8EC918B}" styleName="Styl ciemny 1 — Ak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Styl pośredni 4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82" autoAdjust="0"/>
    <p:restoredTop sz="96213" autoAdjust="0"/>
  </p:normalViewPr>
  <p:slideViewPr>
    <p:cSldViewPr snapToGrid="0">
      <p:cViewPr varScale="1">
        <p:scale>
          <a:sx n="146" d="100"/>
          <a:sy n="146" d="100"/>
        </p:scale>
        <p:origin x="360" y="108"/>
      </p:cViewPr>
      <p:guideLst/>
    </p:cSldViewPr>
  </p:slideViewPr>
  <p:outlineViewPr>
    <p:cViewPr>
      <p:scale>
        <a:sx n="33" d="100"/>
        <a:sy n="33" d="100"/>
      </p:scale>
      <p:origin x="0" y="-20947"/>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EF8C33-F731-4628-836D-0A69BC7424E9}" type="datetimeFigureOut">
              <a:rPr lang="pl-PL" smtClean="0"/>
              <a:t>25.02.2026</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42CB28-2A32-4D7A-8147-1104F3CB4562}" type="slidenum">
              <a:rPr lang="pl-PL" smtClean="0"/>
              <a:t>‹#›</a:t>
            </a:fld>
            <a:endParaRPr lang="pl-PL"/>
          </a:p>
        </p:txBody>
      </p:sp>
    </p:spTree>
    <p:extLst>
      <p:ext uri="{BB962C8B-B14F-4D97-AF65-F5344CB8AC3E}">
        <p14:creationId xmlns:p14="http://schemas.microsoft.com/office/powerpoint/2010/main" val="3694851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419100" y="1239838"/>
            <a:ext cx="5954713" cy="3351212"/>
          </a:xfrm>
        </p:spPr>
      </p:sp>
      <p:sp>
        <p:nvSpPr>
          <p:cNvPr id="3" name="Symbol zastępczy notatek 2"/>
          <p:cNvSpPr>
            <a:spLocks noGrp="1"/>
          </p:cNvSpPr>
          <p:nvPr>
            <p:ph type="body" idx="1"/>
          </p:nvPr>
        </p:nvSpPr>
        <p:spPr/>
        <p:txBody>
          <a:bodyPr/>
          <a:lstStyle/>
          <a:p>
            <a:endParaRPr lang="pl-PL"/>
          </a:p>
        </p:txBody>
      </p:sp>
    </p:spTree>
    <p:extLst>
      <p:ext uri="{BB962C8B-B14F-4D97-AF65-F5344CB8AC3E}">
        <p14:creationId xmlns:p14="http://schemas.microsoft.com/office/powerpoint/2010/main" val="2785440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raz slajdu — symbol zastępczy 1"/>
          <p:cNvSpPr>
            <a:spLocks noGrp="1" noRot="1" noChangeAspect="1"/>
          </p:cNvSpPr>
          <p:nvPr>
            <p:ph type="sldImg"/>
          </p:nvPr>
        </p:nvSpPr>
        <p:spPr>
          <a:xfrm>
            <a:off x="685800" y="1143000"/>
            <a:ext cx="5486400" cy="3086100"/>
          </a:xfrm>
        </p:spPr>
      </p:sp>
      <p:sp>
        <p:nvSpPr>
          <p:cNvPr id="3" name="Notatki — symbol zastępczy 2"/>
          <p:cNvSpPr>
            <a:spLocks noGrp="1"/>
          </p:cNvSpPr>
          <p:nvPr>
            <p:ph type="body" idx="1"/>
          </p:nvPr>
        </p:nvSpPr>
        <p:spPr/>
        <p:txBody>
          <a:bodyPr rtlCol="0"/>
          <a:lstStyle/>
          <a:p>
            <a:pPr rtl="0"/>
            <a:endParaRPr lang="pl-PL" noProof="0" dirty="0"/>
          </a:p>
        </p:txBody>
      </p:sp>
      <p:sp>
        <p:nvSpPr>
          <p:cNvPr id="4" name="Numer slajdu — symbol zastępczy 3"/>
          <p:cNvSpPr>
            <a:spLocks noGrp="1"/>
          </p:cNvSpPr>
          <p:nvPr>
            <p:ph type="sldNum" sz="quarter" idx="5"/>
          </p:nvPr>
        </p:nvSpPr>
        <p:spPr/>
        <p:txBody>
          <a:bodyPr rtlCol="0"/>
          <a:lstStyle/>
          <a:p>
            <a:pPr rtl="0"/>
            <a:fld id="{69D2F9AB-3C90-481E-8C34-4F549BF455D7}" type="slidenum">
              <a:rPr lang="pl-PL" smtClean="0"/>
              <a:t>28</a:t>
            </a:fld>
            <a:endParaRPr lang="pl-PL"/>
          </a:p>
        </p:txBody>
      </p:sp>
    </p:spTree>
    <p:extLst>
      <p:ext uri="{BB962C8B-B14F-4D97-AF65-F5344CB8AC3E}">
        <p14:creationId xmlns:p14="http://schemas.microsoft.com/office/powerpoint/2010/main" val="1711845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2/25/2026</a:t>
            </a:fld>
            <a:endParaRPr lang="en-US" dirty="0"/>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pic>
        <p:nvPicPr>
          <p:cNvPr id="7" name="Obraz 6">
            <a:extLst>
              <a:ext uri="{FF2B5EF4-FFF2-40B4-BE49-F238E27FC236}">
                <a16:creationId xmlns:a16="http://schemas.microsoft.com/office/drawing/2014/main" id="{435A7BFF-49BA-456F-8318-DE56E23493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53747" y="6365234"/>
            <a:ext cx="720196" cy="492766"/>
          </a:xfrm>
          <a:prstGeom prst="rect">
            <a:avLst/>
          </a:prstGeom>
        </p:spPr>
      </p:pic>
    </p:spTree>
    <p:extLst>
      <p:ext uri="{BB962C8B-B14F-4D97-AF65-F5344CB8AC3E}">
        <p14:creationId xmlns:p14="http://schemas.microsoft.com/office/powerpoint/2010/main" val="1025678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4181774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1685932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08_Dwie kolumny tekstu">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630000" y="666000"/>
            <a:ext cx="8891513" cy="414000"/>
          </a:xfrm>
          <a:prstGeom prst="rect">
            <a:avLst/>
          </a:prstGeom>
        </p:spPr>
        <p:txBody>
          <a:bodyPr lIns="0" tIns="0" rIns="0" bIns="0">
            <a:noAutofit/>
          </a:bodyPr>
          <a:lstStyle>
            <a:lvl1pPr algn="l">
              <a:lnSpc>
                <a:spcPct val="72000"/>
              </a:lnSpc>
              <a:defRPr sz="2925" b="0" i="0">
                <a:solidFill>
                  <a:schemeClr val="tx1"/>
                </a:solidFill>
                <a:latin typeface="+mj-lt"/>
                <a:cs typeface="Verdana"/>
              </a:defRPr>
            </a:lvl1pPr>
          </a:lstStyle>
          <a:p>
            <a:r>
              <a:rPr lang="pl-PL"/>
              <a:t>Dwie kolumny tekstu</a:t>
            </a:r>
            <a:endParaRPr/>
          </a:p>
        </p:txBody>
      </p:sp>
      <p:sp>
        <p:nvSpPr>
          <p:cNvPr id="11" name="Symbol zastępczy tekstu 10">
            <a:extLst>
              <a:ext uri="{FF2B5EF4-FFF2-40B4-BE49-F238E27FC236}">
                <a16:creationId xmlns:a16="http://schemas.microsoft.com/office/drawing/2014/main" id="{823AF364-767B-CF37-7010-E018E019BB46}"/>
              </a:ext>
            </a:extLst>
          </p:cNvPr>
          <p:cNvSpPr>
            <a:spLocks noGrp="1"/>
          </p:cNvSpPr>
          <p:nvPr>
            <p:ph type="body" sz="quarter" idx="10" hasCustomPrompt="1"/>
          </p:nvPr>
        </p:nvSpPr>
        <p:spPr>
          <a:xfrm>
            <a:off x="630000" y="1143000"/>
            <a:ext cx="8892000" cy="369332"/>
          </a:xfrm>
          <a:prstGeom prst="rect">
            <a:avLst/>
          </a:prstGeom>
        </p:spPr>
        <p:txBody>
          <a:bodyPr lIns="0" tIns="0" rIns="0" bIns="0"/>
          <a:lstStyle>
            <a:lvl1pPr algn="l">
              <a:defRPr sz="1950">
                <a:solidFill>
                  <a:schemeClr val="tx1"/>
                </a:solidFill>
                <a:latin typeface="Inter Medium" panose="02000503000000020004" pitchFamily="2" charset="0"/>
                <a:ea typeface="Inter Medium" panose="02000503000000020004" pitchFamily="2" charset="0"/>
              </a:defRPr>
            </a:lvl1pPr>
            <a:lvl2pPr marL="0" algn="l">
              <a:defRPr sz="1950">
                <a:solidFill>
                  <a:schemeClr val="tx1"/>
                </a:solidFill>
                <a:latin typeface="+mn-lt"/>
              </a:defRPr>
            </a:lvl2pPr>
            <a:lvl3pPr marL="0" algn="l">
              <a:defRPr sz="1950">
                <a:solidFill>
                  <a:schemeClr val="tx1"/>
                </a:solidFill>
                <a:latin typeface="+mn-lt"/>
              </a:defRPr>
            </a:lvl3pPr>
            <a:lvl4pPr marL="0" algn="l">
              <a:defRPr sz="1950">
                <a:solidFill>
                  <a:schemeClr val="tx1"/>
                </a:solidFill>
                <a:latin typeface="+mn-lt"/>
              </a:defRPr>
            </a:lvl4pPr>
            <a:lvl5pPr marL="0" algn="l">
              <a:defRPr sz="1950">
                <a:solidFill>
                  <a:schemeClr val="tx1"/>
                </a:solidFill>
                <a:latin typeface="+mn-lt"/>
              </a:defRPr>
            </a:lvl5pPr>
          </a:lstStyle>
          <a:p>
            <a:pPr lvl="0"/>
            <a:r>
              <a:rPr lang="pl-PL"/>
              <a:t>Z wyróżnionym tekstem</a:t>
            </a:r>
          </a:p>
        </p:txBody>
      </p:sp>
      <p:sp>
        <p:nvSpPr>
          <p:cNvPr id="13" name="Symbol zastępczy tekstu 12">
            <a:extLst>
              <a:ext uri="{FF2B5EF4-FFF2-40B4-BE49-F238E27FC236}">
                <a16:creationId xmlns:a16="http://schemas.microsoft.com/office/drawing/2014/main" id="{0FCD88CD-B185-DA18-F703-3B57ACD8E0DB}"/>
              </a:ext>
            </a:extLst>
          </p:cNvPr>
          <p:cNvSpPr>
            <a:spLocks noGrp="1"/>
          </p:cNvSpPr>
          <p:nvPr>
            <p:ph type="body" sz="quarter" idx="11" hasCustomPrompt="1"/>
          </p:nvPr>
        </p:nvSpPr>
        <p:spPr>
          <a:xfrm>
            <a:off x="630000" y="2016000"/>
            <a:ext cx="5328000" cy="2057400"/>
          </a:xfrm>
          <a:prstGeom prst="rect">
            <a:avLst/>
          </a:prstGeom>
        </p:spPr>
        <p:txBody>
          <a:bodyPr lIns="0" tIns="0" rIns="0" bIns="0" numCol="1" spcCol="540000">
            <a:noAutofit/>
          </a:bodyPr>
          <a:lstStyle>
            <a:lvl1pPr marL="0" indent="0" algn="l">
              <a:lnSpc>
                <a:spcPct val="115000"/>
              </a:lnSpc>
              <a:spcBef>
                <a:spcPts val="2113"/>
              </a:spcBef>
              <a:buFontTx/>
              <a:buNone/>
              <a:tabLst>
                <a:tab pos="292500" algn="l"/>
              </a:tabLst>
              <a:defRPr sz="1463">
                <a:solidFill>
                  <a:schemeClr val="tx1"/>
                </a:solidFill>
                <a:latin typeface="+mn-lt"/>
              </a:defRPr>
            </a:lvl1pPr>
            <a:lvl2pPr marL="232538" indent="-232172" algn="l">
              <a:lnSpc>
                <a:spcPct val="115000"/>
              </a:lnSpc>
              <a:spcBef>
                <a:spcPts val="2031"/>
              </a:spcBef>
              <a:buClr>
                <a:schemeClr val="tx1"/>
              </a:buClr>
              <a:buSzPct val="120000"/>
              <a:buFont typeface="Wingdings" panose="05000000000000000000" pitchFamily="2" charset="2"/>
              <a:buChar char="§"/>
              <a:tabLst>
                <a:tab pos="263250" algn="l"/>
              </a:tabLst>
              <a:defRPr sz="1463">
                <a:solidFill>
                  <a:schemeClr val="tx1"/>
                </a:solidFill>
                <a:latin typeface="+mn-lt"/>
              </a:defRPr>
            </a:lvl2pPr>
            <a:lvl3pPr marL="204750" indent="-204750" algn="l">
              <a:lnSpc>
                <a:spcPct val="115000"/>
              </a:lnSpc>
              <a:defRPr sz="1463">
                <a:solidFill>
                  <a:schemeClr val="tx1"/>
                </a:solidFill>
                <a:latin typeface="+mn-lt"/>
              </a:defRPr>
            </a:lvl3pPr>
            <a:lvl4pPr marL="204750" indent="-204750" algn="l">
              <a:lnSpc>
                <a:spcPct val="115000"/>
              </a:lnSpc>
              <a:defRPr sz="1463">
                <a:solidFill>
                  <a:schemeClr val="tx1"/>
                </a:solidFill>
                <a:latin typeface="+mn-lt"/>
              </a:defRPr>
            </a:lvl4pPr>
            <a:lvl5pPr marL="204750" indent="-204750" algn="l">
              <a:lnSpc>
                <a:spcPct val="115000"/>
              </a:lnSpc>
              <a:defRPr sz="1463">
                <a:solidFill>
                  <a:schemeClr val="tx1"/>
                </a:solidFill>
                <a:latin typeface="+mn-lt"/>
              </a:defRPr>
            </a:lvl5pPr>
          </a:lstStyle>
          <a:p>
            <a:pPr lvl="0"/>
            <a:r>
              <a:rPr lang="pl-PL"/>
              <a:t>Dwa poziomy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12">
            <a:extLst>
              <a:ext uri="{FF2B5EF4-FFF2-40B4-BE49-F238E27FC236}">
                <a16:creationId xmlns:a16="http://schemas.microsoft.com/office/drawing/2014/main" id="{B4E20F8F-4E0B-A9A4-FD35-F3A0B1A39B47}"/>
              </a:ext>
            </a:extLst>
          </p:cNvPr>
          <p:cNvSpPr>
            <a:spLocks noGrp="1"/>
          </p:cNvSpPr>
          <p:nvPr>
            <p:ph type="body" sz="quarter" idx="12" hasCustomPrompt="1"/>
          </p:nvPr>
        </p:nvSpPr>
        <p:spPr>
          <a:xfrm>
            <a:off x="6233401" y="2016000"/>
            <a:ext cx="5328000" cy="3771900"/>
          </a:xfrm>
          <a:prstGeom prst="rect">
            <a:avLst/>
          </a:prstGeom>
        </p:spPr>
        <p:txBody>
          <a:bodyPr lIns="0" tIns="0" rIns="0" bIns="0" numCol="1" spcCol="540000">
            <a:noAutofit/>
          </a:bodyPr>
          <a:lstStyle>
            <a:lvl1pPr marL="0" indent="0" algn="l">
              <a:lnSpc>
                <a:spcPct val="115000"/>
              </a:lnSpc>
              <a:spcBef>
                <a:spcPts val="2113"/>
              </a:spcBef>
              <a:buFontTx/>
              <a:buNone/>
              <a:tabLst>
                <a:tab pos="292500" algn="l"/>
              </a:tabLst>
              <a:defRPr sz="1463">
                <a:solidFill>
                  <a:schemeClr val="tx1"/>
                </a:solidFill>
                <a:latin typeface="+mn-lt"/>
              </a:defRPr>
            </a:lvl1pPr>
            <a:lvl2pPr marL="232538" indent="-232172" algn="l">
              <a:lnSpc>
                <a:spcPct val="115000"/>
              </a:lnSpc>
              <a:spcBef>
                <a:spcPts val="2031"/>
              </a:spcBef>
              <a:buClr>
                <a:schemeClr val="tx1"/>
              </a:buClr>
              <a:buSzPct val="120000"/>
              <a:buFont typeface="Wingdings" panose="05000000000000000000" pitchFamily="2" charset="2"/>
              <a:buChar char="§"/>
              <a:tabLst>
                <a:tab pos="263250" algn="l"/>
              </a:tabLst>
              <a:defRPr sz="1463">
                <a:solidFill>
                  <a:schemeClr val="tx1"/>
                </a:solidFill>
                <a:latin typeface="+mn-lt"/>
              </a:defRPr>
            </a:lvl2pPr>
            <a:lvl3pPr marL="204750" indent="-204750" algn="l">
              <a:lnSpc>
                <a:spcPct val="115000"/>
              </a:lnSpc>
              <a:defRPr sz="1463">
                <a:solidFill>
                  <a:schemeClr val="tx1"/>
                </a:solidFill>
                <a:latin typeface="+mn-lt"/>
              </a:defRPr>
            </a:lvl3pPr>
            <a:lvl4pPr marL="204750" indent="-204750" algn="l">
              <a:lnSpc>
                <a:spcPct val="115000"/>
              </a:lnSpc>
              <a:defRPr sz="1463">
                <a:solidFill>
                  <a:schemeClr val="tx1"/>
                </a:solidFill>
                <a:latin typeface="+mn-lt"/>
              </a:defRPr>
            </a:lvl4pPr>
            <a:lvl5pPr marL="204750" indent="-204750" algn="l">
              <a:lnSpc>
                <a:spcPct val="115000"/>
              </a:lnSpc>
              <a:defRPr sz="1463">
                <a:solidFill>
                  <a:schemeClr val="tx1"/>
                </a:solidFill>
                <a:latin typeface="+mn-lt"/>
              </a:defRPr>
            </a:lvl5pPr>
          </a:lstStyle>
          <a:p>
            <a:pPr lvl="0"/>
            <a:r>
              <a:rPr lang="pl-PL"/>
              <a:t>Dwa poziomy tekstu</a:t>
            </a:r>
          </a:p>
          <a:p>
            <a:pPr lvl="1"/>
            <a:r>
              <a:rPr lang="pl-PL"/>
              <a:t>Drugi poziom</a:t>
            </a:r>
          </a:p>
          <a:p>
            <a:pPr lvl="2"/>
            <a:r>
              <a:rPr lang="pl-PL"/>
              <a:t>Trzeci poziom</a:t>
            </a:r>
          </a:p>
          <a:p>
            <a:pPr lvl="3"/>
            <a:r>
              <a:rPr lang="pl-PL"/>
              <a:t>Czwarty poziom</a:t>
            </a:r>
          </a:p>
          <a:p>
            <a:pPr lvl="4"/>
            <a:r>
              <a:rPr lang="pl-PL"/>
              <a:t>Piąty poziom </a:t>
            </a:r>
          </a:p>
        </p:txBody>
      </p:sp>
      <p:sp>
        <p:nvSpPr>
          <p:cNvPr id="7" name="Symbol zastępczy tekstu 6">
            <a:extLst>
              <a:ext uri="{FF2B5EF4-FFF2-40B4-BE49-F238E27FC236}">
                <a16:creationId xmlns:a16="http://schemas.microsoft.com/office/drawing/2014/main" id="{BB0FCE05-85CB-435E-B9A8-E94C720C83EB}"/>
              </a:ext>
            </a:extLst>
          </p:cNvPr>
          <p:cNvSpPr>
            <a:spLocks noGrp="1"/>
          </p:cNvSpPr>
          <p:nvPr>
            <p:ph type="body" sz="quarter" idx="13" hasCustomPrompt="1"/>
          </p:nvPr>
        </p:nvSpPr>
        <p:spPr>
          <a:xfrm>
            <a:off x="1905000" y="4572000"/>
            <a:ext cx="4038601" cy="1219200"/>
          </a:xfrm>
          <a:prstGeom prst="rect">
            <a:avLst/>
          </a:prstGeom>
        </p:spPr>
        <p:txBody>
          <a:bodyPr lIns="0" tIns="0" rIns="0" bIns="0">
            <a:noAutofit/>
          </a:bodyPr>
          <a:lstStyle>
            <a:lvl1pPr algn="l">
              <a:lnSpc>
                <a:spcPct val="95000"/>
              </a:lnSpc>
              <a:defRPr sz="2275">
                <a:solidFill>
                  <a:schemeClr val="accent1"/>
                </a:solidFill>
                <a:latin typeface="+mj-lt"/>
              </a:defRPr>
            </a:lvl1pPr>
            <a:lvl2pPr marL="0" algn="l">
              <a:lnSpc>
                <a:spcPct val="95000"/>
              </a:lnSpc>
              <a:defRPr sz="2275">
                <a:solidFill>
                  <a:schemeClr val="accent1"/>
                </a:solidFill>
                <a:latin typeface="+mj-lt"/>
              </a:defRPr>
            </a:lvl2pPr>
            <a:lvl3pPr marL="0" algn="l">
              <a:lnSpc>
                <a:spcPct val="95000"/>
              </a:lnSpc>
              <a:defRPr sz="2275">
                <a:solidFill>
                  <a:schemeClr val="accent1"/>
                </a:solidFill>
                <a:latin typeface="+mj-lt"/>
              </a:defRPr>
            </a:lvl3pPr>
            <a:lvl4pPr marL="0" algn="l">
              <a:lnSpc>
                <a:spcPct val="95000"/>
              </a:lnSpc>
              <a:defRPr sz="2275">
                <a:solidFill>
                  <a:schemeClr val="accent1"/>
                </a:solidFill>
                <a:latin typeface="+mj-lt"/>
              </a:defRPr>
            </a:lvl4pPr>
            <a:lvl5pPr marL="0" algn="l">
              <a:lnSpc>
                <a:spcPct val="95000"/>
              </a:lnSpc>
              <a:defRPr sz="2275">
                <a:solidFill>
                  <a:schemeClr val="accent1"/>
                </a:solidFill>
                <a:latin typeface="+mj-lt"/>
              </a:defRPr>
            </a:lvl5pPr>
          </a:lstStyle>
          <a:p>
            <a:pPr lvl="0"/>
            <a:r>
              <a:rPr lang="pl-PL"/>
              <a:t>Wstaw tekst</a:t>
            </a:r>
          </a:p>
        </p:txBody>
      </p:sp>
      <p:sp>
        <p:nvSpPr>
          <p:cNvPr id="10" name="Symbol zastępczy obrazu 9">
            <a:extLst>
              <a:ext uri="{FF2B5EF4-FFF2-40B4-BE49-F238E27FC236}">
                <a16:creationId xmlns:a16="http://schemas.microsoft.com/office/drawing/2014/main" id="{CE0AE354-4B88-389C-B175-517C5CAA56F2}"/>
              </a:ext>
            </a:extLst>
          </p:cNvPr>
          <p:cNvSpPr>
            <a:spLocks noGrp="1" noChangeAspect="1"/>
          </p:cNvSpPr>
          <p:nvPr>
            <p:ph type="pic" sz="quarter" idx="14" hasCustomPrompt="1"/>
          </p:nvPr>
        </p:nvSpPr>
        <p:spPr>
          <a:xfrm>
            <a:off x="674327" y="4427444"/>
            <a:ext cx="881785" cy="716056"/>
          </a:xfrm>
          <a:prstGeom prst="rect">
            <a:avLst/>
          </a:prstGeom>
          <a:noFill/>
        </p:spPr>
        <p:txBody>
          <a:bodyPr anchor="ctr" anchorCtr="1">
            <a:noAutofit/>
          </a:bodyPr>
          <a:lstStyle>
            <a:lvl1pPr algn="ctr">
              <a:defRPr sz="975">
                <a:solidFill>
                  <a:schemeClr val="accent1"/>
                </a:solidFill>
              </a:defRPr>
            </a:lvl1pPr>
          </a:lstStyle>
          <a:p>
            <a:r>
              <a:rPr lang="pl-PL"/>
              <a:t>Wstaw piktogram</a:t>
            </a:r>
          </a:p>
        </p:txBody>
      </p:sp>
      <p:sp>
        <p:nvSpPr>
          <p:cNvPr id="15" name="Symbol zastępczy numeru slajdu 14">
            <a:extLst>
              <a:ext uri="{FF2B5EF4-FFF2-40B4-BE49-F238E27FC236}">
                <a16:creationId xmlns:a16="http://schemas.microsoft.com/office/drawing/2014/main" id="{E3EBF873-8535-43D3-8CF7-1DCF5E8A7678}"/>
              </a:ext>
            </a:extLst>
          </p:cNvPr>
          <p:cNvSpPr>
            <a:spLocks noGrp="1"/>
          </p:cNvSpPr>
          <p:nvPr>
            <p:ph type="sldNum" sz="quarter" idx="17"/>
          </p:nvPr>
        </p:nvSpPr>
        <p:spPr>
          <a:xfrm>
            <a:off x="10562157" y="6377941"/>
            <a:ext cx="1020245" cy="215444"/>
          </a:xfrm>
        </p:spPr>
        <p:txBody>
          <a:bodyPr/>
          <a:lstStyle>
            <a:lvl1pPr algn="r">
              <a:defRPr sz="1138">
                <a:latin typeface="+mn-lt"/>
              </a:defRPr>
            </a:lvl1pPr>
          </a:lstStyle>
          <a:p>
            <a:fld id="{B6F15528-21DE-4FAA-801E-634DDDAF4B2B}" type="slidenum">
              <a:rPr lang="pl-PL" smtClean="0"/>
              <a:pPr/>
              <a:t>‹#›</a:t>
            </a:fld>
            <a:endParaRPr lang="pl-PL"/>
          </a:p>
        </p:txBody>
      </p:sp>
    </p:spTree>
    <p:extLst>
      <p:ext uri="{BB962C8B-B14F-4D97-AF65-F5344CB8AC3E}">
        <p14:creationId xmlns:p14="http://schemas.microsoft.com/office/powerpoint/2010/main" val="1668279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dirty="0"/>
          </a:p>
        </p:txBody>
      </p:sp>
    </p:spTree>
    <p:extLst>
      <p:ext uri="{BB962C8B-B14F-4D97-AF65-F5344CB8AC3E}">
        <p14:creationId xmlns:p14="http://schemas.microsoft.com/office/powerpoint/2010/main" val="4278809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0DE7FCD-74FC-4D3A-9665-54A6D3DBFCED}" type="slidenum">
              <a:rPr lang="pl-PL" smtClean="0"/>
              <a:t>‹#›</a:t>
            </a:fld>
            <a:endParaRPr lang="pl-PL" dirty="0"/>
          </a:p>
        </p:txBody>
      </p:sp>
    </p:spTree>
    <p:extLst>
      <p:ext uri="{BB962C8B-B14F-4D97-AF65-F5344CB8AC3E}">
        <p14:creationId xmlns:p14="http://schemas.microsoft.com/office/powerpoint/2010/main" val="9061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69671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l-PL"/>
              <a:t>Kliknij, aby edytować styl</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3236403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3554562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4020093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256798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0DE7FCD-74FC-4D3A-9665-54A6D3DBFCED}" type="slidenum">
              <a:rPr lang="pl-PL" smtClean="0"/>
              <a:t>‹#›</a:t>
            </a:fld>
            <a:endParaRPr lang="pl-PL"/>
          </a:p>
        </p:txBody>
      </p:sp>
    </p:spTree>
    <p:extLst>
      <p:ext uri="{BB962C8B-B14F-4D97-AF65-F5344CB8AC3E}">
        <p14:creationId xmlns:p14="http://schemas.microsoft.com/office/powerpoint/2010/main" val="948049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2/25/2026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E7FCD-74FC-4D3A-9665-54A6D3DBFCED}" type="slidenum">
              <a:rPr lang="pl-PL" smtClean="0"/>
              <a:t>‹#›</a:t>
            </a:fld>
            <a:endParaRPr lang="pl-PL"/>
          </a:p>
        </p:txBody>
      </p:sp>
      <p:pic>
        <p:nvPicPr>
          <p:cNvPr id="7" name="Obraz 6" descr="&quot; &quot;">
            <a:extLst>
              <a:ext uri="{FF2B5EF4-FFF2-40B4-BE49-F238E27FC236}">
                <a16:creationId xmlns:a16="http://schemas.microsoft.com/office/drawing/2014/main" id="{5905A7E4-8DD5-E7EB-30F5-74DDB8C3AF3D}"/>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826893" y="6125552"/>
            <a:ext cx="7000954" cy="826724"/>
          </a:xfrm>
          <a:prstGeom prst="rect">
            <a:avLst/>
          </a:prstGeom>
        </p:spPr>
      </p:pic>
      <p:pic>
        <p:nvPicPr>
          <p:cNvPr id="8" name="Obraz 7">
            <a:extLst>
              <a:ext uri="{FF2B5EF4-FFF2-40B4-BE49-F238E27FC236}">
                <a16:creationId xmlns:a16="http://schemas.microsoft.com/office/drawing/2014/main" id="{2E9DA0DA-DD89-F4E0-90F6-98A33BC6625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088916" y="6365234"/>
            <a:ext cx="720196" cy="492766"/>
          </a:xfrm>
          <a:prstGeom prst="rect">
            <a:avLst/>
          </a:prstGeom>
        </p:spPr>
      </p:pic>
      <p:pic>
        <p:nvPicPr>
          <p:cNvPr id="9" name="Obraz 8">
            <a:extLst>
              <a:ext uri="{FF2B5EF4-FFF2-40B4-BE49-F238E27FC236}">
                <a16:creationId xmlns:a16="http://schemas.microsoft.com/office/drawing/2014/main" id="{37249169-731D-A309-A986-1E97C6A75C13}"/>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626192" y="6356353"/>
            <a:ext cx="939631" cy="480525"/>
          </a:xfrm>
          <a:prstGeom prst="rect">
            <a:avLst/>
          </a:prstGeom>
        </p:spPr>
      </p:pic>
    </p:spTree>
    <p:extLst>
      <p:ext uri="{BB962C8B-B14F-4D97-AF65-F5344CB8AC3E}">
        <p14:creationId xmlns:p14="http://schemas.microsoft.com/office/powerpoint/2010/main" val="298919246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tytuł 2">
            <a:extLst>
              <a:ext uri="{FF2B5EF4-FFF2-40B4-BE49-F238E27FC236}">
                <a16:creationId xmlns:a16="http://schemas.microsoft.com/office/drawing/2014/main" id="{03B11D36-B853-6DA4-4099-C970D0B8E91A}"/>
              </a:ext>
            </a:extLst>
          </p:cNvPr>
          <p:cNvSpPr txBox="1">
            <a:spLocks noGrp="1"/>
          </p:cNvSpPr>
          <p:nvPr>
            <p:ph type="title"/>
          </p:nvPr>
        </p:nvSpPr>
        <p:spPr>
          <a:xfrm>
            <a:off x="135092" y="108790"/>
            <a:ext cx="11802558" cy="185526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defRPr/>
            </a:pPr>
            <a:r>
              <a:rPr lang="pl-PL" sz="2800" b="1" dirty="0"/>
              <a:t>Projekt „Uniwersytet otwarty na potrzeby osób z niepełnosprawnościami” dofinansowany ze środków Programu Operacyjnego Wiedza Edukacja Rozwój POWR.03.05.00-00-A023/19</a:t>
            </a:r>
          </a:p>
        </p:txBody>
      </p:sp>
      <p:sp>
        <p:nvSpPr>
          <p:cNvPr id="2" name="Tytuł 6" descr="&quot; &quot;">
            <a:extLst>
              <a:ext uri="{FF2B5EF4-FFF2-40B4-BE49-F238E27FC236}">
                <a16:creationId xmlns:a16="http://schemas.microsoft.com/office/drawing/2014/main" id="{3907A4B9-15EB-0915-6FC0-4BE79AB55E90}"/>
              </a:ext>
            </a:extLst>
          </p:cNvPr>
          <p:cNvSpPr txBox="1">
            <a:spLocks/>
          </p:cNvSpPr>
          <p:nvPr/>
        </p:nvSpPr>
        <p:spPr>
          <a:xfrm>
            <a:off x="0" y="2181946"/>
            <a:ext cx="12192000" cy="1947743"/>
          </a:xfrm>
          <a:prstGeom prst="rect">
            <a:avLst/>
          </a:prstGeom>
          <a:solidFill>
            <a:srgbClr val="002060"/>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88900"/>
            <a:r>
              <a:rPr lang="pl-PL" sz="5400" b="1" dirty="0">
                <a:solidFill>
                  <a:schemeClr val="bg1"/>
                </a:solidFill>
              </a:rPr>
              <a:t>Dostępność przestrzeni akademickiej dla osób z niepełnosprawnościami</a:t>
            </a:r>
            <a:endParaRPr lang="en-US" sz="5400" b="1" dirty="0">
              <a:solidFill>
                <a:schemeClr val="bg1"/>
              </a:solidFill>
            </a:endParaRPr>
          </a:p>
        </p:txBody>
      </p:sp>
      <p:sp>
        <p:nvSpPr>
          <p:cNvPr id="6" name="Symbol zastępczy numeru slajdu 5">
            <a:extLst>
              <a:ext uri="{FF2B5EF4-FFF2-40B4-BE49-F238E27FC236}">
                <a16:creationId xmlns:a16="http://schemas.microsoft.com/office/drawing/2014/main" id="{02FA740D-3E7D-450F-4431-432FBBECD4FE}"/>
              </a:ext>
            </a:extLst>
          </p:cNvPr>
          <p:cNvSpPr>
            <a:spLocks noGrp="1"/>
          </p:cNvSpPr>
          <p:nvPr>
            <p:ph type="sldNum" sz="quarter" idx="12"/>
          </p:nvPr>
        </p:nvSpPr>
        <p:spPr>
          <a:xfrm>
            <a:off x="9448800" y="6492875"/>
            <a:ext cx="2743200" cy="365125"/>
          </a:xfrm>
        </p:spPr>
        <p:txBody>
          <a:bodyPr/>
          <a:lstStyle/>
          <a:p>
            <a:fld id="{C0DE7FCD-74FC-4D3A-9665-54A6D3DBFCED}" type="slidenum">
              <a:rPr lang="pl-PL" smtClean="0"/>
              <a:t>1</a:t>
            </a:fld>
            <a:endParaRPr lang="pl-PL" dirty="0"/>
          </a:p>
        </p:txBody>
      </p:sp>
    </p:spTree>
    <p:extLst>
      <p:ext uri="{BB962C8B-B14F-4D97-AF65-F5344CB8AC3E}">
        <p14:creationId xmlns:p14="http://schemas.microsoft.com/office/powerpoint/2010/main" val="3185697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1">
            <a:extLst>
              <a:ext uri="{FF2B5EF4-FFF2-40B4-BE49-F238E27FC236}">
                <a16:creationId xmlns:a16="http://schemas.microsoft.com/office/drawing/2014/main" id="{14B3081F-92A4-4A80-26D1-FEFDA1801A9E}"/>
              </a:ext>
            </a:extLst>
          </p:cNvPr>
          <p:cNvSpPr txBox="1">
            <a:spLocks noGrp="1"/>
          </p:cNvSpPr>
          <p:nvPr>
            <p:ph type="title"/>
          </p:nvPr>
        </p:nvSpPr>
        <p:spPr>
          <a:xfrm>
            <a:off x="111203" y="0"/>
            <a:ext cx="9286279" cy="80980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72000"/>
              </a:lnSpc>
              <a:spcBef>
                <a:spcPct val="0"/>
              </a:spcBef>
              <a:buNone/>
              <a:defRPr sz="2925" b="0" i="0" kern="1200">
                <a:solidFill>
                  <a:schemeClr val="tx1"/>
                </a:solidFill>
                <a:latin typeface="+mj-lt"/>
                <a:ea typeface="+mj-ea"/>
                <a:cs typeface="Verdana"/>
              </a:defRPr>
            </a:lvl1pPr>
          </a:lstStyle>
          <a:p>
            <a:pPr>
              <a:lnSpc>
                <a:spcPct val="100000"/>
              </a:lnSpc>
              <a:defRPr/>
            </a:pPr>
            <a:r>
              <a:rPr lang="pl-PL" sz="3600" b="1" dirty="0">
                <a:latin typeface="+mn-lt"/>
              </a:rPr>
              <a:t>Dobór metod dydaktycznych (4 z 6)</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11203" y="913151"/>
            <a:ext cx="11766666" cy="3322999"/>
          </a:xfrm>
        </p:spPr>
        <p:txBody>
          <a:bodyPr>
            <a:normAutofit/>
          </a:bodyPr>
          <a:lstStyle/>
          <a:p>
            <a:pPr marL="357188" lvl="1" indent="-179388">
              <a:lnSpc>
                <a:spcPct val="150000"/>
              </a:lnSpc>
              <a:spcBef>
                <a:spcPts val="600"/>
              </a:spcBef>
              <a:buNone/>
            </a:pPr>
            <a:r>
              <a:rPr lang="pl-PL" sz="2000" b="1" dirty="0"/>
              <a:t>Trendy nauczania</a:t>
            </a:r>
            <a:endParaRPr lang="pl-PL" sz="2000" dirty="0"/>
          </a:p>
          <a:p>
            <a:pPr marL="357188" lvl="1" indent="-179388">
              <a:lnSpc>
                <a:spcPct val="150000"/>
              </a:lnSpc>
              <a:spcBef>
                <a:spcPts val="600"/>
              </a:spcBef>
            </a:pPr>
            <a:r>
              <a:rPr lang="pl-PL" sz="2000" dirty="0"/>
              <a:t>trend w nauczaniu języków obcych zwany </a:t>
            </a:r>
            <a:r>
              <a:rPr lang="en-AU" sz="2000" b="1" dirty="0"/>
              <a:t>task based learning </a:t>
            </a:r>
            <a:r>
              <a:rPr lang="pl-PL" sz="2000" b="1" dirty="0"/>
              <a:t>(TBL)</a:t>
            </a:r>
            <a:r>
              <a:rPr lang="pl-PL" sz="2000" dirty="0"/>
              <a:t> przeciwstawiany bywa również </a:t>
            </a:r>
            <a:r>
              <a:rPr lang="pl-PL" sz="2000" b="1" dirty="0"/>
              <a:t>klasycznemu modelowi </a:t>
            </a:r>
            <a:r>
              <a:rPr lang="pl-PL" sz="2000" dirty="0"/>
              <a:t>określającemu tryb wprowadzania i ćwiczenia materiału językowego. </a:t>
            </a:r>
            <a:r>
              <a:rPr lang="pl-PL" sz="2000" b="1" dirty="0"/>
              <a:t>Model ten zwany PPP (od angielskiego </a:t>
            </a:r>
            <a:r>
              <a:rPr lang="en-AU" sz="2000" b="1" dirty="0"/>
              <a:t>presentation, practice, production</a:t>
            </a:r>
            <a:r>
              <a:rPr lang="pl-PL" sz="2000" b="1" dirty="0"/>
              <a:t>) </a:t>
            </a:r>
            <a:r>
              <a:rPr lang="pl-PL" sz="2000" dirty="0"/>
              <a:t>zaleca taką kolejność w nauczaniu struktur – poczynając od przedstawienia materiału, poprzez ćwiczenia (najpierw bardziej odtwórcze, potem wymagające większej swobody w posługiwaniu się strukturą), na jej samodzielnym stosowaniu w wypowiedziach studenta kończąc.</a:t>
            </a:r>
          </a:p>
        </p:txBody>
      </p:sp>
      <p:sp>
        <p:nvSpPr>
          <p:cNvPr id="9" name="Prostokąt 8" descr="&quot; &quot;">
            <a:extLst>
              <a:ext uri="{FF2B5EF4-FFF2-40B4-BE49-F238E27FC236}">
                <a16:creationId xmlns:a16="http://schemas.microsoft.com/office/drawing/2014/main" id="{60126EB2-B855-81DE-5652-C31935EE9154}"/>
              </a:ext>
            </a:extLst>
          </p:cNvPr>
          <p:cNvSpPr/>
          <p:nvPr/>
        </p:nvSpPr>
        <p:spPr>
          <a:xfrm>
            <a:off x="2868706" y="4833554"/>
            <a:ext cx="9323294" cy="1370022"/>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Z badań wynika, że osoby niewidome mają zdolność do nauki języka obcego na podobnym poziomie co inne osoby. Natomiast osoby z niedowidzeniem osiągają najlepsze wyniki (Na podstawie badań: Tomasz Krzeszowski „Podstawy glottodydaktyki”)</a:t>
            </a:r>
            <a:endParaRPr lang="en-US" sz="2000" dirty="0"/>
          </a:p>
        </p:txBody>
      </p:sp>
      <p:sp>
        <p:nvSpPr>
          <p:cNvPr id="4" name="Symbol zastępczy numeru slajdu 3">
            <a:extLst>
              <a:ext uri="{FF2B5EF4-FFF2-40B4-BE49-F238E27FC236}">
                <a16:creationId xmlns:a16="http://schemas.microsoft.com/office/drawing/2014/main" id="{179A693F-ADF6-5F43-8121-9D13D849102F}"/>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10</a:t>
            </a:fld>
            <a:endParaRPr lang="pl-PL" dirty="0"/>
          </a:p>
        </p:txBody>
      </p:sp>
      <p:pic>
        <p:nvPicPr>
          <p:cNvPr id="10" name="Obraz 9">
            <a:extLst>
              <a:ext uri="{FF2B5EF4-FFF2-40B4-BE49-F238E27FC236}">
                <a16:creationId xmlns:a16="http://schemas.microsoft.com/office/drawing/2014/main" id="{03F8C06D-94D2-3E44-EFC0-CAB9AAFD88AE}"/>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2868707" y="4833555"/>
            <a:ext cx="772617" cy="772617"/>
          </a:xfrm>
          <a:prstGeom prst="rect">
            <a:avLst/>
          </a:prstGeom>
          <a:solidFill>
            <a:srgbClr val="002060"/>
          </a:solidFill>
        </p:spPr>
      </p:pic>
    </p:spTree>
    <p:extLst>
      <p:ext uri="{BB962C8B-B14F-4D97-AF65-F5344CB8AC3E}">
        <p14:creationId xmlns:p14="http://schemas.microsoft.com/office/powerpoint/2010/main" val="4165465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7C885-9352-3ABE-CB19-6DC93ECCC24E}"/>
            </a:ext>
          </a:extLst>
        </p:cNvPr>
        <p:cNvGrpSpPr/>
        <p:nvPr/>
      </p:nvGrpSpPr>
      <p:grpSpPr>
        <a:xfrm>
          <a:off x="0" y="0"/>
          <a:ext cx="0" cy="0"/>
          <a:chOff x="0" y="0"/>
          <a:chExt cx="0" cy="0"/>
        </a:xfrm>
      </p:grpSpPr>
      <p:sp>
        <p:nvSpPr>
          <p:cNvPr id="3" name="Tytuł 1">
            <a:extLst>
              <a:ext uri="{FF2B5EF4-FFF2-40B4-BE49-F238E27FC236}">
                <a16:creationId xmlns:a16="http://schemas.microsoft.com/office/drawing/2014/main" id="{3EA5E0D0-8EF6-4F17-BF5D-11839B069C1B}"/>
              </a:ext>
            </a:extLst>
          </p:cNvPr>
          <p:cNvSpPr txBox="1">
            <a:spLocks noGrp="1"/>
          </p:cNvSpPr>
          <p:nvPr>
            <p:ph type="title"/>
          </p:nvPr>
        </p:nvSpPr>
        <p:spPr>
          <a:xfrm>
            <a:off x="139194" y="0"/>
            <a:ext cx="9286279" cy="80980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72000"/>
              </a:lnSpc>
              <a:spcBef>
                <a:spcPct val="0"/>
              </a:spcBef>
              <a:buNone/>
              <a:defRPr sz="2925" b="0" i="0" kern="1200">
                <a:solidFill>
                  <a:schemeClr val="tx1"/>
                </a:solidFill>
                <a:latin typeface="+mj-lt"/>
                <a:ea typeface="+mj-ea"/>
                <a:cs typeface="Verdana"/>
              </a:defRPr>
            </a:lvl1pPr>
          </a:lstStyle>
          <a:p>
            <a:pPr>
              <a:lnSpc>
                <a:spcPct val="100000"/>
              </a:lnSpc>
              <a:defRPr/>
            </a:pPr>
            <a:r>
              <a:rPr lang="pl-PL" sz="3600" b="1" dirty="0">
                <a:latin typeface="+mn-lt"/>
              </a:rPr>
              <a:t>Dobór metod dydaktycznych (5 z 6)</a:t>
            </a:r>
          </a:p>
        </p:txBody>
      </p:sp>
      <p:sp>
        <p:nvSpPr>
          <p:cNvPr id="11" name="Symbol zastępczy tekstu 4">
            <a:extLst>
              <a:ext uri="{FF2B5EF4-FFF2-40B4-BE49-F238E27FC236}">
                <a16:creationId xmlns:a16="http://schemas.microsoft.com/office/drawing/2014/main" id="{F4346381-7D45-54F0-7AA7-BB0EE2B12A8B}"/>
              </a:ext>
            </a:extLst>
          </p:cNvPr>
          <p:cNvSpPr>
            <a:spLocks noGrp="1"/>
          </p:cNvSpPr>
          <p:nvPr>
            <p:ph type="body" sz="quarter" idx="10"/>
          </p:nvPr>
        </p:nvSpPr>
        <p:spPr>
          <a:xfrm>
            <a:off x="139194" y="809807"/>
            <a:ext cx="11813320" cy="4444199"/>
          </a:xfrm>
        </p:spPr>
        <p:txBody>
          <a:bodyPr>
            <a:normAutofit/>
          </a:bodyPr>
          <a:lstStyle/>
          <a:p>
            <a:pPr marL="357188" lvl="1" indent="-179388">
              <a:lnSpc>
                <a:spcPct val="150000"/>
              </a:lnSpc>
              <a:spcBef>
                <a:spcPts val="600"/>
              </a:spcBef>
            </a:pPr>
            <a:r>
              <a:rPr lang="pl-PL" sz="2000" dirty="0"/>
              <a:t>model </a:t>
            </a:r>
            <a:r>
              <a:rPr lang="pl-PL" sz="2000" b="1" dirty="0"/>
              <a:t>TBL </a:t>
            </a:r>
            <a:r>
              <a:rPr lang="pl-PL" sz="2000" dirty="0"/>
              <a:t>nie opiera się na tego rodzaju sekwencji czynności. Podczas wykonywania powierzonych sobie zadań studenci posługują się całymi zasobami językowymi, jakimi dysponują, bez nastawiania się na ćwiczenie konkretnej struktury. Oczywiste jest jednak, że rodzaj zadania będzie ich skłaniał do użycia pewnych struktur czy wyrażeń; </a:t>
            </a:r>
          </a:p>
          <a:p>
            <a:pPr marL="357188" lvl="1" indent="-179388">
              <a:lnSpc>
                <a:spcPct val="150000"/>
              </a:lnSpc>
              <a:spcBef>
                <a:spcPts val="600"/>
              </a:spcBef>
            </a:pPr>
            <a:r>
              <a:rPr lang="pl-PL" sz="2000" dirty="0"/>
              <a:t>przeciwnicy </a:t>
            </a:r>
            <a:r>
              <a:rPr lang="pl-PL" sz="2000" b="1" dirty="0"/>
              <a:t>modelu PPP </a:t>
            </a:r>
            <a:r>
              <a:rPr lang="pl-PL" sz="2000" dirty="0"/>
              <a:t>twierdzą, że nie prowadzi on do trwałego przyswojenia materiału, gdyż studenci nie potrafią zastosować wyuczonych struktur w innym niż ćwiczenia kontekście. Natomiast przeciwnicy </a:t>
            </a:r>
            <a:r>
              <a:rPr lang="pl-PL" sz="2000" b="1" dirty="0"/>
              <a:t>modelu TBL </a:t>
            </a:r>
            <a:r>
              <a:rPr lang="pl-PL" sz="2000" dirty="0"/>
              <a:t>zarzucają mu, że – zamiast systematyczności – wprowadza chaos i nie zmierza do poprawności w użyciu języka. </a:t>
            </a:r>
          </a:p>
          <a:p>
            <a:pPr marL="357188" lvl="1" indent="-179388">
              <a:lnSpc>
                <a:spcPct val="150000"/>
              </a:lnSpc>
              <a:spcBef>
                <a:spcPts val="600"/>
              </a:spcBef>
              <a:buNone/>
            </a:pPr>
            <a:endParaRPr lang="pl-PL" sz="2000" dirty="0"/>
          </a:p>
          <a:p>
            <a:pPr marL="357188" lvl="1" indent="-179388">
              <a:lnSpc>
                <a:spcPct val="150000"/>
              </a:lnSpc>
              <a:spcBef>
                <a:spcPts val="600"/>
              </a:spcBef>
            </a:pPr>
            <a:endParaRPr lang="pl-PL" sz="2000" dirty="0"/>
          </a:p>
          <a:p>
            <a:pPr marL="357188" lvl="1" indent="-179388">
              <a:lnSpc>
                <a:spcPct val="150000"/>
              </a:lnSpc>
              <a:spcBef>
                <a:spcPts val="600"/>
              </a:spcBef>
              <a:buNone/>
            </a:pPr>
            <a:endParaRPr lang="pl-PL" sz="2000" dirty="0"/>
          </a:p>
        </p:txBody>
      </p:sp>
      <p:sp>
        <p:nvSpPr>
          <p:cNvPr id="4" name="Symbol zastępczy numeru slajdu 3">
            <a:extLst>
              <a:ext uri="{FF2B5EF4-FFF2-40B4-BE49-F238E27FC236}">
                <a16:creationId xmlns:a16="http://schemas.microsoft.com/office/drawing/2014/main" id="{57784D37-BF0F-8223-98C8-4AFF1B78CA49}"/>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11</a:t>
            </a:fld>
            <a:endParaRPr lang="pl-PL" dirty="0"/>
          </a:p>
        </p:txBody>
      </p:sp>
    </p:spTree>
    <p:extLst>
      <p:ext uri="{BB962C8B-B14F-4D97-AF65-F5344CB8AC3E}">
        <p14:creationId xmlns:p14="http://schemas.microsoft.com/office/powerpoint/2010/main" val="968594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51199" y="0"/>
            <a:ext cx="9274274" cy="823499"/>
          </a:xfrm>
        </p:spPr>
        <p:txBody>
          <a:bodyPr/>
          <a:lstStyle/>
          <a:p>
            <a:pPr>
              <a:lnSpc>
                <a:spcPct val="100000"/>
              </a:lnSpc>
            </a:pPr>
            <a:r>
              <a:rPr lang="pl-PL" sz="3600" b="1" dirty="0">
                <a:latin typeface="+mn-lt"/>
              </a:rPr>
              <a:t>Dobór metod dydaktycznych (6 z 6)</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51199" y="823499"/>
            <a:ext cx="11889602" cy="4681975"/>
          </a:xfrm>
        </p:spPr>
        <p:txBody>
          <a:bodyPr>
            <a:normAutofit/>
          </a:bodyPr>
          <a:lstStyle/>
          <a:p>
            <a:pPr marL="358775" lvl="1" indent="-273050">
              <a:lnSpc>
                <a:spcPct val="150000"/>
              </a:lnSpc>
              <a:spcBef>
                <a:spcPts val="0"/>
              </a:spcBef>
              <a:buNone/>
            </a:pPr>
            <a:r>
              <a:rPr lang="pl-PL" sz="2000" b="1" dirty="0"/>
              <a:t>Podsumowując:</a:t>
            </a:r>
          </a:p>
          <a:p>
            <a:pPr marL="358775" lvl="1" indent="-273050">
              <a:lnSpc>
                <a:spcPct val="150000"/>
              </a:lnSpc>
              <a:spcBef>
                <a:spcPts val="0"/>
              </a:spcBef>
            </a:pPr>
            <a:r>
              <a:rPr lang="pl-PL" sz="2000" dirty="0"/>
              <a:t>nie</a:t>
            </a:r>
            <a:r>
              <a:rPr lang="pl-PL" sz="2000" dirty="0">
                <a:solidFill>
                  <a:srgbClr val="262526"/>
                </a:solidFill>
                <a:cs typeface="Arial" panose="020B0604020202020204" pitchFamily="34" charset="0"/>
              </a:rPr>
              <a:t> </a:t>
            </a:r>
            <a:r>
              <a:rPr lang="pl-PL" sz="2000" dirty="0"/>
              <a:t>ma jednolitej, najlepszej techniki czytania czy nauki języka obcego. </a:t>
            </a:r>
            <a:br>
              <a:rPr lang="pl-PL" sz="2000" dirty="0"/>
            </a:br>
            <a:r>
              <a:rPr lang="pl-PL" sz="2000" dirty="0"/>
              <a:t>W edukacji ważna jest elastyczność lektora, szukanie przez niego indywidualnych metod, wybieranie przez niego podręczników, materiałów. </a:t>
            </a:r>
          </a:p>
          <a:p>
            <a:pPr marL="358775" lvl="1" indent="-273050">
              <a:lnSpc>
                <a:spcPct val="150000"/>
              </a:lnSpc>
              <a:spcBef>
                <a:spcPts val="0"/>
              </a:spcBef>
            </a:pPr>
            <a:r>
              <a:rPr lang="pl-PL" sz="2000" dirty="0"/>
              <a:t>ucząc języka obcego osoby z niepełnosprawnością wzroku czy słuchu, należy pamiętać, że tak naprawdę proces nauki języka polskiego dla większości tych osób jest jak nauka języka obcego.</a:t>
            </a:r>
          </a:p>
          <a:p>
            <a:pPr marL="358775" lvl="1" indent="-273050">
              <a:lnSpc>
                <a:spcPct val="150000"/>
              </a:lnSpc>
              <a:spcBef>
                <a:spcPts val="0"/>
              </a:spcBef>
            </a:pPr>
            <a:r>
              <a:rPr lang="pl-PL" sz="2000" dirty="0"/>
              <a:t>podchodząc więc do tego tematu, należy podejść do tego procesu, jak do każdej edukacji językowej, uwzględniając indywidualne potrzeby studentów.</a:t>
            </a:r>
          </a:p>
        </p:txBody>
      </p:sp>
      <p:sp>
        <p:nvSpPr>
          <p:cNvPr id="5" name="Symbol zastępczy numeru slajdu 4">
            <a:extLst>
              <a:ext uri="{FF2B5EF4-FFF2-40B4-BE49-F238E27FC236}">
                <a16:creationId xmlns:a16="http://schemas.microsoft.com/office/drawing/2014/main" id="{54ADE9E3-609F-A287-12BE-7C72946DD84A}"/>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12</a:t>
            </a:fld>
            <a:endParaRPr lang="pl-PL" dirty="0"/>
          </a:p>
        </p:txBody>
      </p:sp>
    </p:spTree>
    <p:extLst>
      <p:ext uri="{BB962C8B-B14F-4D97-AF65-F5344CB8AC3E}">
        <p14:creationId xmlns:p14="http://schemas.microsoft.com/office/powerpoint/2010/main" val="1876934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59293" y="13448"/>
            <a:ext cx="11867865" cy="658905"/>
          </a:xfrm>
        </p:spPr>
        <p:txBody>
          <a:bodyPr/>
          <a:lstStyle/>
          <a:p>
            <a:pPr>
              <a:lnSpc>
                <a:spcPct val="100000"/>
              </a:lnSpc>
            </a:pPr>
            <a:r>
              <a:rPr lang="pl-PL" sz="3600" b="1" dirty="0">
                <a:latin typeface="+mn-lt"/>
              </a:rPr>
              <a:t>Nauczanie języków obcych osoby z dysfunkcją wzroku</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59292" y="731283"/>
            <a:ext cx="11699915" cy="5156333"/>
          </a:xfrm>
        </p:spPr>
        <p:txBody>
          <a:bodyPr vert="horz" lIns="0" tIns="0" rIns="0" bIns="0" numCol="1" spcCol="540000" rtlCol="0" anchor="t">
            <a:noAutofit/>
          </a:bodyPr>
          <a:lstStyle/>
          <a:p>
            <a:pPr marL="450850" indent="-271145">
              <a:lnSpc>
                <a:spcPct val="150000"/>
              </a:lnSpc>
              <a:spcBef>
                <a:spcPts val="0"/>
              </a:spcBef>
              <a:buFont typeface="Wingdings" panose="05000000000000000000" pitchFamily="2" charset="2"/>
              <a:buChar char="§"/>
            </a:pPr>
            <a:r>
              <a:rPr lang="pl-PL" altLang="pl-PL" sz="2000" dirty="0">
                <a:latin typeface="+mn-lt"/>
              </a:rPr>
              <a:t>należy opisywać rzeczy, które pokazujemy na slajdach, materiałach;</a:t>
            </a:r>
            <a:endParaRPr lang="pl-PL" sz="2000" dirty="0">
              <a:latin typeface="+mn-lt"/>
            </a:endParaRPr>
          </a:p>
          <a:p>
            <a:pPr marL="450850" indent="-271145">
              <a:lnSpc>
                <a:spcPct val="150000"/>
              </a:lnSpc>
              <a:spcBef>
                <a:spcPts val="0"/>
              </a:spcBef>
              <a:buFont typeface="Wingdings" panose="05000000000000000000" pitchFamily="2" charset="2"/>
              <a:buChar char="§"/>
            </a:pPr>
            <a:r>
              <a:rPr lang="pl-PL" altLang="pl-PL" sz="2000" dirty="0">
                <a:latin typeface="+mn-lt"/>
              </a:rPr>
              <a:t>należy dostosować wykorzystywany materiał, dobrą praktyką jest przesyłanie wcześniej materiałów w celu samodzielnego zapoznania się z treścią;</a:t>
            </a:r>
            <a:endParaRPr lang="pl-PL" altLang="pl-PL" sz="2000" dirty="0">
              <a:latin typeface="+mn-lt"/>
              <a:cs typeface="Arial"/>
            </a:endParaRPr>
          </a:p>
          <a:p>
            <a:pPr marL="450850" indent="-271145">
              <a:lnSpc>
                <a:spcPct val="150000"/>
              </a:lnSpc>
              <a:spcBef>
                <a:spcPts val="0"/>
              </a:spcBef>
              <a:buFont typeface="Wingdings" panose="05000000000000000000" pitchFamily="2" charset="2"/>
              <a:buChar char="§"/>
            </a:pPr>
            <a:r>
              <a:rPr lang="pl-PL" altLang="pl-PL" sz="2000" dirty="0">
                <a:latin typeface="+mn-lt"/>
              </a:rPr>
              <a:t>zdjęcia, wykresy, ważne grafiki należy uzupełnić o tekst alternatywny;</a:t>
            </a:r>
            <a:endParaRPr lang="pl-PL" altLang="pl-PL" sz="2000" dirty="0">
              <a:latin typeface="+mn-lt"/>
              <a:cs typeface="Arial"/>
            </a:endParaRPr>
          </a:p>
          <a:p>
            <a:pPr marL="450850" indent="-271145">
              <a:lnSpc>
                <a:spcPct val="150000"/>
              </a:lnSpc>
              <a:spcBef>
                <a:spcPts val="0"/>
              </a:spcBef>
              <a:buFont typeface="Wingdings" panose="05000000000000000000" pitchFamily="2" charset="2"/>
              <a:buChar char="§"/>
            </a:pPr>
            <a:r>
              <a:rPr lang="pl-PL" altLang="pl-PL" sz="2000" dirty="0">
                <a:latin typeface="+mn-lt"/>
              </a:rPr>
              <a:t>rozmawiając, należy mówić bezpośrednio do osoby z niepełnosprawnością wzroku zamiast przekazywać informacje przez osoby, które stoją obok;</a:t>
            </a:r>
          </a:p>
          <a:p>
            <a:pPr marL="450850" indent="-269875">
              <a:lnSpc>
                <a:spcPct val="150000"/>
              </a:lnSpc>
              <a:spcBef>
                <a:spcPts val="0"/>
              </a:spcBef>
              <a:buFont typeface="Wingdings" panose="05000000000000000000" pitchFamily="2" charset="2"/>
              <a:buChar char="§"/>
            </a:pPr>
            <a:r>
              <a:rPr lang="pl-PL" altLang="pl-PL" sz="2000" dirty="0">
                <a:latin typeface="+mn-lt"/>
              </a:rPr>
              <a:t>omawiając przestrzeń należy przekazywać informacje opisując umiejscowienie elementów w przestrzeni, </a:t>
            </a:r>
            <a:br>
              <a:rPr lang="pl-PL" altLang="pl-PL" sz="2000" dirty="0">
                <a:latin typeface="+mn-lt"/>
              </a:rPr>
            </a:br>
            <a:r>
              <a:rPr lang="pl-PL" altLang="pl-PL" sz="2000" dirty="0">
                <a:latin typeface="+mn-lt"/>
              </a:rPr>
              <a:t>w szczególności zwracając uwagę na obiekty i przedmioty stanowiące przeszkody;</a:t>
            </a:r>
            <a:endParaRPr lang="pl-PL" sz="2000" dirty="0">
              <a:latin typeface="+mn-lt"/>
            </a:endParaRPr>
          </a:p>
          <a:p>
            <a:pPr marL="450850" indent="-269875">
              <a:lnSpc>
                <a:spcPct val="150000"/>
              </a:lnSpc>
              <a:spcBef>
                <a:spcPts val="0"/>
              </a:spcBef>
              <a:buFont typeface="Wingdings" panose="05000000000000000000" pitchFamily="2" charset="2"/>
              <a:buChar char="§"/>
            </a:pPr>
            <a:r>
              <a:rPr lang="pl-PL" altLang="pl-PL" sz="2000" dirty="0">
                <a:latin typeface="+mn-lt"/>
              </a:rPr>
              <a:t>nie należy rozpraszać psa przewodnika, nie należy go dotykać i mówić do niego;</a:t>
            </a:r>
          </a:p>
          <a:p>
            <a:pPr marL="450850" indent="-269875">
              <a:lnSpc>
                <a:spcPct val="150000"/>
              </a:lnSpc>
              <a:spcBef>
                <a:spcPts val="0"/>
              </a:spcBef>
              <a:buFont typeface="Wingdings" panose="05000000000000000000" pitchFamily="2" charset="2"/>
              <a:buChar char="§"/>
            </a:pPr>
            <a:r>
              <a:rPr lang="pl-PL" altLang="pl-PL" sz="2000" dirty="0">
                <a:latin typeface="+mn-lt"/>
              </a:rPr>
              <a:t>zawsze należy pytać, czy i jakiej pomocy ktoś potrzebuje;</a:t>
            </a:r>
          </a:p>
          <a:p>
            <a:pPr marL="450850" indent="-269875">
              <a:lnSpc>
                <a:spcPct val="150000"/>
              </a:lnSpc>
              <a:spcBef>
                <a:spcPts val="0"/>
              </a:spcBef>
              <a:buFont typeface="Wingdings" panose="05000000000000000000" pitchFamily="2" charset="2"/>
              <a:buChar char="§"/>
            </a:pPr>
            <a:r>
              <a:rPr lang="pl-PL" altLang="pl-PL" sz="2000" dirty="0">
                <a:latin typeface="+mn-lt"/>
              </a:rPr>
              <a:t>nie należy przestawiać laski dla niewidomych, ani jej dotykać.</a:t>
            </a:r>
          </a:p>
          <a:p>
            <a:pPr marL="450850" indent="-271145">
              <a:lnSpc>
                <a:spcPct val="150000"/>
              </a:lnSpc>
              <a:spcBef>
                <a:spcPts val="0"/>
              </a:spcBef>
            </a:pPr>
            <a:endParaRPr lang="pl-PL" altLang="pl-PL" sz="2000" dirty="0">
              <a:latin typeface="+mn-lt"/>
              <a:cs typeface="Arial"/>
            </a:endParaRPr>
          </a:p>
        </p:txBody>
      </p:sp>
      <p:sp>
        <p:nvSpPr>
          <p:cNvPr id="5" name="Symbol zastępczy numeru slajdu 4">
            <a:extLst>
              <a:ext uri="{FF2B5EF4-FFF2-40B4-BE49-F238E27FC236}">
                <a16:creationId xmlns:a16="http://schemas.microsoft.com/office/drawing/2014/main" id="{CB3E9444-EBFF-A977-2A35-18FD28102960}"/>
              </a:ext>
            </a:extLst>
          </p:cNvPr>
          <p:cNvSpPr>
            <a:spLocks noGrp="1"/>
          </p:cNvSpPr>
          <p:nvPr>
            <p:ph type="sldNum" sz="quarter" idx="17"/>
          </p:nvPr>
        </p:nvSpPr>
        <p:spPr>
          <a:xfrm>
            <a:off x="11171755" y="6629108"/>
            <a:ext cx="1020245" cy="215444"/>
          </a:xfrm>
        </p:spPr>
        <p:txBody>
          <a:bodyPr/>
          <a:lstStyle/>
          <a:p>
            <a:fld id="{B6F15528-21DE-4FAA-801E-634DDDAF4B2B}" type="slidenum">
              <a:rPr lang="pl-PL" smtClean="0"/>
              <a:pPr/>
              <a:t>13</a:t>
            </a:fld>
            <a:endParaRPr lang="pl-PL" dirty="0"/>
          </a:p>
        </p:txBody>
      </p:sp>
    </p:spTree>
    <p:extLst>
      <p:ext uri="{BB962C8B-B14F-4D97-AF65-F5344CB8AC3E}">
        <p14:creationId xmlns:p14="http://schemas.microsoft.com/office/powerpoint/2010/main" val="3322300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80339" y="0"/>
            <a:ext cx="11772175" cy="663388"/>
          </a:xfrm>
        </p:spPr>
        <p:txBody>
          <a:bodyPr/>
          <a:lstStyle/>
          <a:p>
            <a:pPr>
              <a:lnSpc>
                <a:spcPct val="100000"/>
              </a:lnSpc>
            </a:pPr>
            <a:r>
              <a:rPr lang="pl-PL" sz="3600" b="1" dirty="0">
                <a:latin typeface="+mn-lt"/>
              </a:rPr>
              <a:t>Nauczanie języków obcych osoby z dysfunkcją słuchu</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80338" y="794490"/>
            <a:ext cx="11650877" cy="4477306"/>
          </a:xfrm>
        </p:spPr>
        <p:txBody>
          <a:bodyPr>
            <a:noAutofit/>
          </a:bodyPr>
          <a:lstStyle/>
          <a:p>
            <a:pPr marL="354013" indent="-260350">
              <a:lnSpc>
                <a:spcPct val="150000"/>
              </a:lnSpc>
              <a:spcBef>
                <a:spcPts val="0"/>
              </a:spcBef>
              <a:buFont typeface="Wingdings" panose="05000000000000000000" pitchFamily="2" charset="2"/>
              <a:buChar char="§"/>
            </a:pPr>
            <a:r>
              <a:rPr lang="pl-PL" altLang="pl-PL" sz="2000" dirty="0">
                <a:latin typeface="+mn-lt"/>
              </a:rPr>
              <a:t>twarz należy mieć skierowaną w stronę rozmówcy w celu umożliwienia odczytania informacji z ruchu ust;</a:t>
            </a:r>
          </a:p>
          <a:p>
            <a:pPr marL="354013" indent="-260350">
              <a:lnSpc>
                <a:spcPct val="150000"/>
              </a:lnSpc>
              <a:spcBef>
                <a:spcPts val="0"/>
              </a:spcBef>
              <a:buFont typeface="Wingdings" panose="05000000000000000000" pitchFamily="2" charset="2"/>
              <a:buChar char="§"/>
            </a:pPr>
            <a:r>
              <a:rPr lang="pl-PL" altLang="pl-PL" sz="2000" dirty="0">
                <a:latin typeface="+mn-lt"/>
              </a:rPr>
              <a:t>zanim zacznie się mówić lub rozmawiać z osobą słabosłyszącą lub niesłyszącą, należy upewnić się, że ona na nas patrzy,</a:t>
            </a:r>
          </a:p>
          <a:p>
            <a:pPr marL="354013" indent="-260350">
              <a:lnSpc>
                <a:spcPct val="150000"/>
              </a:lnSpc>
              <a:spcBef>
                <a:spcPts val="0"/>
              </a:spcBef>
              <a:buFont typeface="Wingdings" panose="05000000000000000000" pitchFamily="2" charset="2"/>
              <a:buChar char="§"/>
            </a:pPr>
            <a:r>
              <a:rPr lang="pl-PL" altLang="pl-PL" sz="2000" dirty="0">
                <a:latin typeface="+mn-lt"/>
              </a:rPr>
              <a:t>należy mówić powoli – ułatwi to także pracę ewentualnemu tłumaczowi PJM </a:t>
            </a:r>
            <a:r>
              <a:rPr lang="pl-PL" sz="2000" dirty="0">
                <a:latin typeface="+mn-lt"/>
              </a:rPr>
              <a:t>(Polskiego Języka Migowego);</a:t>
            </a:r>
          </a:p>
          <a:p>
            <a:pPr marL="354013" indent="-260350">
              <a:lnSpc>
                <a:spcPct val="150000"/>
              </a:lnSpc>
              <a:spcBef>
                <a:spcPts val="0"/>
              </a:spcBef>
              <a:buFont typeface="Wingdings" panose="05000000000000000000" pitchFamily="2" charset="2"/>
              <a:buChar char="§"/>
            </a:pPr>
            <a:r>
              <a:rPr lang="pl-PL" altLang="pl-PL" sz="2000" dirty="0">
                <a:latin typeface="+mn-lt"/>
              </a:rPr>
              <a:t>jeżeli ktoś prosi o powtórzenie informacji, należy wykonać to bardzo wyraźnie; </a:t>
            </a:r>
          </a:p>
          <a:p>
            <a:pPr marL="354013" indent="-260350">
              <a:lnSpc>
                <a:spcPct val="150000"/>
              </a:lnSpc>
              <a:spcBef>
                <a:spcPts val="0"/>
              </a:spcBef>
              <a:buFont typeface="Wingdings" panose="05000000000000000000" pitchFamily="2" charset="2"/>
              <a:buChar char="§"/>
            </a:pPr>
            <a:r>
              <a:rPr lang="pl-PL" altLang="pl-PL" sz="2000" dirty="0">
                <a:latin typeface="+mn-lt"/>
              </a:rPr>
              <a:t>jeśli rozmowa wymaga głośniejszego komunikowania się, a dotyczy informacji wrażliwych należy przeprowadzić ją w miejscu, gdzie osoby trzecie nie będą mogły jej słuchać, np. w odrębnym pomieszczeniu, jeżeli jest dostępne;</a:t>
            </a:r>
          </a:p>
          <a:p>
            <a:pPr marL="354013" indent="-260350">
              <a:lnSpc>
                <a:spcPct val="150000"/>
              </a:lnSpc>
              <a:spcBef>
                <a:spcPts val="0"/>
              </a:spcBef>
              <a:buFont typeface="Wingdings" panose="05000000000000000000" pitchFamily="2" charset="2"/>
              <a:buChar char="§"/>
            </a:pPr>
            <a:r>
              <a:rPr lang="pl-PL" altLang="pl-PL" sz="2000" dirty="0">
                <a:latin typeface="+mn-lt"/>
              </a:rPr>
              <a:t>jeżeli pojawią się wątpliwości, czy ktoś zrozumiał wypowiedź, można zaproponować zapisanie informacji na kartce.</a:t>
            </a:r>
          </a:p>
        </p:txBody>
      </p:sp>
      <p:sp>
        <p:nvSpPr>
          <p:cNvPr id="5" name="Prostokąt 4" descr="&quot; &quot;">
            <a:extLst>
              <a:ext uri="{FF2B5EF4-FFF2-40B4-BE49-F238E27FC236}">
                <a16:creationId xmlns:a16="http://schemas.microsoft.com/office/drawing/2014/main" id="{36E4BEFD-45B8-4038-307A-A2C435B8308D}"/>
              </a:ext>
            </a:extLst>
          </p:cNvPr>
          <p:cNvSpPr/>
          <p:nvPr/>
        </p:nvSpPr>
        <p:spPr>
          <a:xfrm>
            <a:off x="5385320" y="5271796"/>
            <a:ext cx="6806680" cy="851052"/>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Treści pisane ręcznie powinny być literami drukowanymi, </a:t>
            </a:r>
            <a:r>
              <a:rPr lang="pl-PL" altLang="pl-PL" sz="2000" dirty="0"/>
              <a:t>nie pismem ręcznym, które jest mniej czytelne</a:t>
            </a:r>
            <a:endParaRPr lang="en-US" sz="2000" dirty="0"/>
          </a:p>
        </p:txBody>
      </p:sp>
      <p:sp>
        <p:nvSpPr>
          <p:cNvPr id="6" name="Symbol zastępczy numeru slajdu 5">
            <a:extLst>
              <a:ext uri="{FF2B5EF4-FFF2-40B4-BE49-F238E27FC236}">
                <a16:creationId xmlns:a16="http://schemas.microsoft.com/office/drawing/2014/main" id="{7E650DAA-7654-95F7-0FAF-32C921538F7D}"/>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14</a:t>
            </a:fld>
            <a:endParaRPr lang="pl-PL" dirty="0"/>
          </a:p>
        </p:txBody>
      </p:sp>
      <p:pic>
        <p:nvPicPr>
          <p:cNvPr id="7" name="Obraz 6">
            <a:extLst>
              <a:ext uri="{FF2B5EF4-FFF2-40B4-BE49-F238E27FC236}">
                <a16:creationId xmlns:a16="http://schemas.microsoft.com/office/drawing/2014/main" id="{480AE679-BE7C-8EC7-97C5-70822B9B9D90}"/>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5385320" y="5271796"/>
            <a:ext cx="772617" cy="772617"/>
          </a:xfrm>
          <a:prstGeom prst="rect">
            <a:avLst/>
          </a:prstGeom>
        </p:spPr>
      </p:pic>
    </p:spTree>
    <p:extLst>
      <p:ext uri="{BB962C8B-B14F-4D97-AF65-F5344CB8AC3E}">
        <p14:creationId xmlns:p14="http://schemas.microsoft.com/office/powerpoint/2010/main" val="4152835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49A97-15AD-3EFD-7176-EF3C91228CB8}"/>
            </a:ext>
          </a:extLst>
        </p:cNvPr>
        <p:cNvGrpSpPr/>
        <p:nvPr/>
      </p:nvGrpSpPr>
      <p:grpSpPr>
        <a:xfrm>
          <a:off x="0" y="0"/>
          <a:ext cx="0" cy="0"/>
          <a:chOff x="0" y="0"/>
          <a:chExt cx="0" cy="0"/>
        </a:xfrm>
      </p:grpSpPr>
      <p:sp>
        <p:nvSpPr>
          <p:cNvPr id="4" name="Tytuł 1">
            <a:extLst>
              <a:ext uri="{FF2B5EF4-FFF2-40B4-BE49-F238E27FC236}">
                <a16:creationId xmlns:a16="http://schemas.microsoft.com/office/drawing/2014/main" id="{BB3478E6-63E3-B6F1-9DDC-2BF186005FCA}"/>
              </a:ext>
            </a:extLst>
          </p:cNvPr>
          <p:cNvSpPr txBox="1">
            <a:spLocks noGrp="1"/>
          </p:cNvSpPr>
          <p:nvPr>
            <p:ph type="title"/>
          </p:nvPr>
        </p:nvSpPr>
        <p:spPr>
          <a:xfrm>
            <a:off x="158620" y="0"/>
            <a:ext cx="11691257" cy="123712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Zasady nauczania języków obcych studentów </a:t>
            </a:r>
            <a:br>
              <a:rPr lang="pl-PL" sz="3600" b="1" kern="0" dirty="0">
                <a:latin typeface="+mn-lt"/>
              </a:rPr>
            </a:br>
            <a:r>
              <a:rPr lang="pl-PL" sz="3600" b="1" kern="0" dirty="0">
                <a:latin typeface="+mn-lt"/>
              </a:rPr>
              <a:t>z niepełnosprawnościami (1 z 3)</a:t>
            </a:r>
          </a:p>
        </p:txBody>
      </p:sp>
      <p:sp>
        <p:nvSpPr>
          <p:cNvPr id="11" name="Symbol zastępczy tekstu 4">
            <a:extLst>
              <a:ext uri="{FF2B5EF4-FFF2-40B4-BE49-F238E27FC236}">
                <a16:creationId xmlns:a16="http://schemas.microsoft.com/office/drawing/2014/main" id="{B8F57631-0B12-CA9A-6A1B-A6C7749E82B2}"/>
              </a:ext>
            </a:extLst>
          </p:cNvPr>
          <p:cNvSpPr>
            <a:spLocks noGrp="1"/>
          </p:cNvSpPr>
          <p:nvPr>
            <p:ph type="body" sz="quarter" idx="10"/>
          </p:nvPr>
        </p:nvSpPr>
        <p:spPr>
          <a:xfrm>
            <a:off x="158619" y="1270227"/>
            <a:ext cx="11840547" cy="3702989"/>
          </a:xfrm>
        </p:spPr>
        <p:txBody>
          <a:bodyPr>
            <a:noAutofit/>
          </a:bodyPr>
          <a:lstStyle/>
          <a:p>
            <a:pPr marL="358775" indent="-273050">
              <a:lnSpc>
                <a:spcPct val="150000"/>
              </a:lnSpc>
              <a:spcBef>
                <a:spcPts val="0"/>
              </a:spcBef>
              <a:buAutoNum type="arabicPeriod"/>
            </a:pPr>
            <a:r>
              <a:rPr lang="pl-PL" sz="2000" b="1" dirty="0">
                <a:latin typeface="+mn-lt"/>
              </a:rPr>
              <a:t>Indywidualne podejście do studenta </a:t>
            </a:r>
            <a:r>
              <a:rPr lang="pl-PL" sz="2000" dirty="0">
                <a:latin typeface="+mn-lt"/>
              </a:rPr>
              <a:t>- ważne jest dostosowanie metody nauczania do potrzeb i możliwości studenta z niepełnosprawnością, </a:t>
            </a:r>
            <a:r>
              <a:rPr lang="pl-PL" sz="2000" b="1" dirty="0">
                <a:latin typeface="+mn-lt"/>
              </a:rPr>
              <a:t>uwzględniając jego specyficzne warunki i umiejętności</a:t>
            </a:r>
            <a:r>
              <a:rPr lang="pl-PL" sz="2000" dirty="0">
                <a:latin typeface="+mn-lt"/>
              </a:rPr>
              <a:t>.</a:t>
            </a:r>
          </a:p>
          <a:p>
            <a:pPr marL="358775" indent="-273050">
              <a:lnSpc>
                <a:spcPct val="150000"/>
              </a:lnSpc>
              <a:spcBef>
                <a:spcPts val="0"/>
              </a:spcBef>
              <a:buAutoNum type="arabicPeriod"/>
            </a:pPr>
            <a:r>
              <a:rPr lang="pl-PL" sz="2000" b="1" dirty="0">
                <a:latin typeface="+mn-lt"/>
              </a:rPr>
              <a:t>Wykorzystanie różnych narzędzi i materiałów dydaktycznych </a:t>
            </a:r>
            <a:r>
              <a:rPr lang="pl-PL" sz="2000" dirty="0">
                <a:latin typeface="+mn-lt"/>
              </a:rPr>
              <a:t>– lektor  powinien korzystać z różnorodnych narzędzi i materiałów, takich jak obrazy, dźwięki, filmy, karty obrazkowe, gry planszowe itp., aby </a:t>
            </a:r>
            <a:r>
              <a:rPr lang="pl-PL" sz="2000" b="1" dirty="0">
                <a:latin typeface="+mn-lt"/>
              </a:rPr>
              <a:t>ułatwić proces nauki i zrozumienie nowych słów i konceptów</a:t>
            </a:r>
            <a:r>
              <a:rPr lang="pl-PL" sz="2000" dirty="0">
                <a:latin typeface="+mn-lt"/>
              </a:rPr>
              <a:t>.</a:t>
            </a:r>
            <a:endParaRPr lang="pl-PL" sz="2000" b="1" dirty="0">
              <a:latin typeface="+mn-lt"/>
            </a:endParaRPr>
          </a:p>
          <a:p>
            <a:pPr marL="358775" indent="-273050">
              <a:lnSpc>
                <a:spcPct val="150000"/>
              </a:lnSpc>
              <a:spcBef>
                <a:spcPts val="0"/>
              </a:spcBef>
              <a:buAutoNum type="arabicPeriod" startAt="3"/>
            </a:pPr>
            <a:r>
              <a:rPr lang="pl-PL" sz="2000" b="1" dirty="0">
                <a:latin typeface="+mn-lt"/>
              </a:rPr>
              <a:t>Powtarzanie i utrwalanie materiału </a:t>
            </a:r>
            <a:r>
              <a:rPr lang="pl-PL" sz="2000" dirty="0">
                <a:latin typeface="+mn-lt"/>
              </a:rPr>
              <a:t>- osoby z niepełnosprawnościami mogą potrzebować </a:t>
            </a:r>
            <a:r>
              <a:rPr lang="pl-PL" sz="2000" b="1" dirty="0">
                <a:latin typeface="+mn-lt"/>
              </a:rPr>
              <a:t>większej ilości powtórzeń i ćwiczeń</a:t>
            </a:r>
            <a:r>
              <a:rPr lang="pl-PL" sz="2000" dirty="0">
                <a:latin typeface="+mn-lt"/>
              </a:rPr>
              <a:t>, aby zapamiętać nowe słownictwo i struktury językowe. Lektor powinien zapewnić regularne powtórki i utrwalanie materiału, aby umożliwić studentowi skuteczną naukę.</a:t>
            </a:r>
            <a:endParaRPr lang="pl-PL" altLang="pl-PL" sz="2000" dirty="0">
              <a:latin typeface="+mn-lt"/>
            </a:endParaRPr>
          </a:p>
        </p:txBody>
      </p:sp>
      <p:sp>
        <p:nvSpPr>
          <p:cNvPr id="5" name="Symbol zastępczy numeru slajdu 4">
            <a:extLst>
              <a:ext uri="{FF2B5EF4-FFF2-40B4-BE49-F238E27FC236}">
                <a16:creationId xmlns:a16="http://schemas.microsoft.com/office/drawing/2014/main" id="{CC966C0A-8BB7-77E4-6A5C-65CE7D59F60F}"/>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15</a:t>
            </a:fld>
            <a:endParaRPr lang="pl-PL" dirty="0"/>
          </a:p>
        </p:txBody>
      </p:sp>
    </p:spTree>
    <p:extLst>
      <p:ext uri="{BB962C8B-B14F-4D97-AF65-F5344CB8AC3E}">
        <p14:creationId xmlns:p14="http://schemas.microsoft.com/office/powerpoint/2010/main" val="937377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03776994-0A65-E5DC-D25A-B0745C0EA65F}"/>
              </a:ext>
            </a:extLst>
          </p:cNvPr>
          <p:cNvSpPr txBox="1">
            <a:spLocks noGrp="1"/>
          </p:cNvSpPr>
          <p:nvPr>
            <p:ph type="title"/>
          </p:nvPr>
        </p:nvSpPr>
        <p:spPr>
          <a:xfrm>
            <a:off x="141265" y="0"/>
            <a:ext cx="11357162" cy="1165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Zasady nauczania języków obcych studentów </a:t>
            </a:r>
            <a:br>
              <a:rPr lang="pl-PL" sz="3600" b="1" kern="0" dirty="0">
                <a:latin typeface="+mn-lt"/>
              </a:rPr>
            </a:br>
            <a:r>
              <a:rPr lang="pl-PL" sz="3600" b="1" kern="0" dirty="0">
                <a:latin typeface="+mn-lt"/>
              </a:rPr>
              <a:t>z niepełnosprawnościami (2 z 3)</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223038" y="1255110"/>
            <a:ext cx="11829911" cy="2803706"/>
          </a:xfrm>
        </p:spPr>
        <p:txBody>
          <a:bodyPr>
            <a:normAutofit/>
          </a:bodyPr>
          <a:lstStyle/>
          <a:p>
            <a:pPr marL="342900" indent="-342900">
              <a:lnSpc>
                <a:spcPct val="140000"/>
              </a:lnSpc>
              <a:spcBef>
                <a:spcPts val="0"/>
              </a:spcBef>
              <a:buFont typeface="+mj-lt"/>
              <a:buAutoNum type="arabicPeriod" startAt="4"/>
            </a:pPr>
            <a:r>
              <a:rPr lang="pl-PL" sz="2000" b="1" dirty="0">
                <a:latin typeface="+mn-lt"/>
              </a:rPr>
              <a:t>Komunikacja wizualna i wzrokowa </a:t>
            </a:r>
            <a:r>
              <a:rPr lang="pl-PL" sz="2000" dirty="0">
                <a:latin typeface="+mn-lt"/>
              </a:rPr>
              <a:t>- osoby z niepełnosprawnościami mogą być bardziej wrażliwe na </a:t>
            </a:r>
            <a:r>
              <a:rPr lang="pl-PL" sz="2000" b="1" dirty="0">
                <a:latin typeface="+mn-lt"/>
              </a:rPr>
              <a:t>bodźce wzrokowe lub komunikację wizualną</a:t>
            </a:r>
            <a:r>
              <a:rPr lang="pl-PL" sz="2000" dirty="0">
                <a:latin typeface="+mn-lt"/>
              </a:rPr>
              <a:t>. Lektor gestami, mimiką, obrazkami i innymi elementami wizualnymi </a:t>
            </a:r>
            <a:r>
              <a:rPr lang="pl-PL" sz="2000" b="1" dirty="0">
                <a:latin typeface="+mn-lt"/>
              </a:rPr>
              <a:t>wspiera komunikację oraz zrozumienie</a:t>
            </a:r>
            <a:r>
              <a:rPr lang="pl-PL" sz="2000" dirty="0">
                <a:latin typeface="+mn-lt"/>
              </a:rPr>
              <a:t>.</a:t>
            </a:r>
          </a:p>
          <a:p>
            <a:pPr marL="342900" indent="-342900">
              <a:lnSpc>
                <a:spcPct val="140000"/>
              </a:lnSpc>
              <a:spcBef>
                <a:spcPts val="0"/>
              </a:spcBef>
              <a:buFont typeface="+mj-lt"/>
              <a:buAutoNum type="arabicPeriod" startAt="4"/>
            </a:pPr>
            <a:r>
              <a:rPr lang="pl-PL" sz="2000" b="1" dirty="0">
                <a:latin typeface="+mn-lt"/>
              </a:rPr>
              <a:t>Zastosowanie prostego języka i struktury zdania </a:t>
            </a:r>
            <a:r>
              <a:rPr lang="pl-PL" sz="2000" dirty="0">
                <a:latin typeface="+mn-lt"/>
              </a:rPr>
              <a:t>- ważne jest, aby nauczyciel używał prostego języka </a:t>
            </a:r>
            <a:br>
              <a:rPr lang="pl-PL" sz="2000" dirty="0">
                <a:latin typeface="+mn-lt"/>
              </a:rPr>
            </a:br>
            <a:r>
              <a:rPr lang="pl-PL" sz="2000" dirty="0">
                <a:latin typeface="+mn-lt"/>
              </a:rPr>
              <a:t>i klarownej struktury zdania, aby ułatwić zrozumienie. </a:t>
            </a:r>
            <a:r>
              <a:rPr lang="pl-PL" sz="2000" b="1" dirty="0">
                <a:latin typeface="+mn-lt"/>
              </a:rPr>
              <a:t>Unikanie skomplikowanych gramatycznych </a:t>
            </a:r>
            <a:r>
              <a:rPr lang="pl-PL" sz="2000" dirty="0">
                <a:latin typeface="+mn-lt"/>
              </a:rPr>
              <a:t>konstrukcji może zapobiec frustracji i zwiększyć szansę na powodzenie w nauce.</a:t>
            </a:r>
          </a:p>
          <a:p>
            <a:pPr marL="358775" indent="-273050">
              <a:lnSpc>
                <a:spcPct val="140000"/>
              </a:lnSpc>
              <a:spcBef>
                <a:spcPts val="0"/>
              </a:spcBef>
              <a:buFont typeface="Wingdings" panose="05000000000000000000" pitchFamily="2" charset="2"/>
              <a:buChar char="§"/>
            </a:pPr>
            <a:endParaRPr lang="pl-PL" sz="2000" dirty="0">
              <a:latin typeface="+mn-lt"/>
              <a:sym typeface="Arial"/>
            </a:endParaRPr>
          </a:p>
          <a:p>
            <a:pPr indent="-359410">
              <a:lnSpc>
                <a:spcPct val="140000"/>
              </a:lnSpc>
              <a:spcBef>
                <a:spcPts val="0"/>
              </a:spcBef>
              <a:buAutoNum type="arabicPeriod" startAt="3"/>
            </a:pPr>
            <a:endParaRPr lang="pl-PL" sz="2000" b="1" dirty="0">
              <a:latin typeface="+mn-lt"/>
              <a:cs typeface="Arial"/>
            </a:endParaRPr>
          </a:p>
          <a:p>
            <a:pPr marL="342900" indent="-342900">
              <a:lnSpc>
                <a:spcPct val="140000"/>
              </a:lnSpc>
              <a:spcBef>
                <a:spcPts val="0"/>
              </a:spcBef>
              <a:buFont typeface="+mj-lt"/>
              <a:buAutoNum type="arabicPeriod" startAt="4"/>
            </a:pPr>
            <a:endParaRPr lang="pl-PL" altLang="pl-PL" sz="2000" dirty="0">
              <a:latin typeface="+mn-lt"/>
            </a:endParaRPr>
          </a:p>
        </p:txBody>
      </p:sp>
      <p:sp>
        <p:nvSpPr>
          <p:cNvPr id="5" name="Symbol zastępczy numeru slajdu 4">
            <a:extLst>
              <a:ext uri="{FF2B5EF4-FFF2-40B4-BE49-F238E27FC236}">
                <a16:creationId xmlns:a16="http://schemas.microsoft.com/office/drawing/2014/main" id="{14579C8B-1287-08F5-2B05-4F9E2381FF93}"/>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16</a:t>
            </a:fld>
            <a:endParaRPr lang="pl-PL" dirty="0"/>
          </a:p>
        </p:txBody>
      </p:sp>
    </p:spTree>
    <p:extLst>
      <p:ext uri="{BB962C8B-B14F-4D97-AF65-F5344CB8AC3E}">
        <p14:creationId xmlns:p14="http://schemas.microsoft.com/office/powerpoint/2010/main" val="326346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1">
            <a:extLst>
              <a:ext uri="{FF2B5EF4-FFF2-40B4-BE49-F238E27FC236}">
                <a16:creationId xmlns:a16="http://schemas.microsoft.com/office/drawing/2014/main" id="{C5CDB881-5185-0EEE-5DF7-92DAA1E4E3D2}"/>
              </a:ext>
            </a:extLst>
          </p:cNvPr>
          <p:cNvSpPr txBox="1">
            <a:spLocks noGrp="1"/>
          </p:cNvSpPr>
          <p:nvPr>
            <p:ph type="title"/>
          </p:nvPr>
        </p:nvSpPr>
        <p:spPr>
          <a:xfrm>
            <a:off x="164300" y="0"/>
            <a:ext cx="11418102" cy="11399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Zasady nauczania języków obcych studentów </a:t>
            </a:r>
            <a:br>
              <a:rPr lang="pl-PL" sz="3600" b="1" kern="0" dirty="0">
                <a:latin typeface="+mn-lt"/>
              </a:rPr>
            </a:br>
            <a:r>
              <a:rPr lang="pl-PL" sz="3600" b="1" kern="0" dirty="0">
                <a:latin typeface="+mn-lt"/>
              </a:rPr>
              <a:t>z niepełnosprawnościami (3 z 3)</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233408" y="1317832"/>
            <a:ext cx="11334126" cy="2983580"/>
          </a:xfrm>
        </p:spPr>
        <p:txBody>
          <a:bodyPr>
            <a:noAutofit/>
          </a:bodyPr>
          <a:lstStyle/>
          <a:p>
            <a:pPr marL="457200" indent="-457200">
              <a:lnSpc>
                <a:spcPct val="140000"/>
              </a:lnSpc>
              <a:spcBef>
                <a:spcPts val="500"/>
              </a:spcBef>
              <a:buFont typeface="+mj-lt"/>
              <a:buAutoNum type="arabicPeriod" startAt="6"/>
            </a:pPr>
            <a:r>
              <a:rPr lang="pl-PL" sz="2000" b="1" dirty="0">
                <a:latin typeface="+mn-lt"/>
              </a:rPr>
              <a:t>Cierpliwość i wsparcie emocjonalne </a:t>
            </a:r>
            <a:r>
              <a:rPr lang="pl-PL" sz="2000" dirty="0">
                <a:latin typeface="+mn-lt"/>
              </a:rPr>
              <a:t>- osoby z niepełnosprawnościami mogą mieć trudności emocjonalne związane z nauką języka obcego. Należy okazywać cierpliwość, zrozumienie i wsparcie emocjonalne, aby motywować i budować pewność siebie</a:t>
            </a:r>
            <a:endParaRPr lang="pl-PL" sz="2000" b="1" dirty="0">
              <a:latin typeface="+mn-lt"/>
            </a:endParaRPr>
          </a:p>
          <a:p>
            <a:pPr marL="342900" indent="-342900">
              <a:lnSpc>
                <a:spcPct val="140000"/>
              </a:lnSpc>
              <a:spcBef>
                <a:spcPts val="500"/>
              </a:spcBef>
              <a:buFont typeface="+mj-lt"/>
              <a:buAutoNum type="arabicPeriod" startAt="6"/>
            </a:pPr>
            <a:r>
              <a:rPr lang="pl-PL" sz="2000" b="1" dirty="0">
                <a:latin typeface="+mn-lt"/>
              </a:rPr>
              <a:t>Wykorzystanie technologii wspomagających naukę </a:t>
            </a:r>
            <a:r>
              <a:rPr lang="pl-PL" sz="2000" dirty="0">
                <a:latin typeface="+mn-lt"/>
              </a:rPr>
              <a:t>- istnieje wiele dostępnych technologii, takich jak aplikacje mobilne, programy komputerowe czy interaktywne pomoce dydaktyczne. Lektor powinien korzystać z tych narzędzi, aby ułatwić proces nauki i zaangażować studenta.</a:t>
            </a:r>
            <a:endParaRPr lang="pl-PL" altLang="pl-PL" sz="2000" dirty="0">
              <a:latin typeface="+mn-lt"/>
            </a:endParaRPr>
          </a:p>
        </p:txBody>
      </p:sp>
      <p:sp>
        <p:nvSpPr>
          <p:cNvPr id="4" name="Prostokąt 3" descr="&quot; &quot;">
            <a:extLst>
              <a:ext uri="{FF2B5EF4-FFF2-40B4-BE49-F238E27FC236}">
                <a16:creationId xmlns:a16="http://schemas.microsoft.com/office/drawing/2014/main" id="{C7B8EA8F-30AD-3BE4-F6C9-056CABFAF5C2}"/>
              </a:ext>
            </a:extLst>
          </p:cNvPr>
          <p:cNvSpPr/>
          <p:nvPr/>
        </p:nvSpPr>
        <p:spPr>
          <a:xfrm>
            <a:off x="3772759" y="5211918"/>
            <a:ext cx="8419241" cy="79935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Warto stosować strategię samodzielnego zbierania słów </a:t>
            </a:r>
            <a:br>
              <a:rPr lang="pl-PL" sz="2000" dirty="0"/>
            </a:br>
            <a:r>
              <a:rPr lang="pl-PL" sz="2000" dirty="0"/>
              <a:t>– dzienniczka, buduje to w studencie poczucie sprawczości i motywuje </a:t>
            </a:r>
          </a:p>
        </p:txBody>
      </p:sp>
      <p:sp>
        <p:nvSpPr>
          <p:cNvPr id="5" name="Symbol zastępczy numeru slajdu 4">
            <a:extLst>
              <a:ext uri="{FF2B5EF4-FFF2-40B4-BE49-F238E27FC236}">
                <a16:creationId xmlns:a16="http://schemas.microsoft.com/office/drawing/2014/main" id="{85F8E1B3-813C-6AAA-6C7D-9B08E83CBF05}"/>
              </a:ext>
            </a:extLst>
          </p:cNvPr>
          <p:cNvSpPr>
            <a:spLocks noGrp="1"/>
          </p:cNvSpPr>
          <p:nvPr>
            <p:ph type="sldNum" sz="quarter" idx="17"/>
          </p:nvPr>
        </p:nvSpPr>
        <p:spPr>
          <a:xfrm>
            <a:off x="11171755" y="6609043"/>
            <a:ext cx="1020245" cy="215444"/>
          </a:xfrm>
        </p:spPr>
        <p:txBody>
          <a:bodyPr/>
          <a:lstStyle/>
          <a:p>
            <a:fld id="{B6F15528-21DE-4FAA-801E-634DDDAF4B2B}" type="slidenum">
              <a:rPr lang="pl-PL" smtClean="0"/>
              <a:pPr/>
              <a:t>17</a:t>
            </a:fld>
            <a:endParaRPr lang="pl-PL" dirty="0"/>
          </a:p>
        </p:txBody>
      </p:sp>
      <p:pic>
        <p:nvPicPr>
          <p:cNvPr id="7" name="Obraz 6">
            <a:extLst>
              <a:ext uri="{FF2B5EF4-FFF2-40B4-BE49-F238E27FC236}">
                <a16:creationId xmlns:a16="http://schemas.microsoft.com/office/drawing/2014/main" id="{231A78BD-ABCD-88CA-FD7D-88B5CEF83EFD}"/>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3772760" y="5191173"/>
            <a:ext cx="772617" cy="772617"/>
          </a:xfrm>
          <a:prstGeom prst="rect">
            <a:avLst/>
          </a:prstGeom>
        </p:spPr>
      </p:pic>
    </p:spTree>
    <p:extLst>
      <p:ext uri="{BB962C8B-B14F-4D97-AF65-F5344CB8AC3E}">
        <p14:creationId xmlns:p14="http://schemas.microsoft.com/office/powerpoint/2010/main" val="19011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03776994-0A65-E5DC-D25A-B0745C0EA65F}"/>
              </a:ext>
            </a:extLst>
          </p:cNvPr>
          <p:cNvSpPr txBox="1">
            <a:spLocks noGrp="1"/>
          </p:cNvSpPr>
          <p:nvPr>
            <p:ph type="title"/>
          </p:nvPr>
        </p:nvSpPr>
        <p:spPr>
          <a:xfrm>
            <a:off x="183496" y="23169"/>
            <a:ext cx="9223317" cy="7689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Wspomaganie nauki języka obcego (1 z 4) </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83496" y="690395"/>
            <a:ext cx="11666382" cy="4202438"/>
          </a:xfrm>
        </p:spPr>
        <p:txBody>
          <a:bodyPr>
            <a:noAutofit/>
          </a:bodyPr>
          <a:lstStyle/>
          <a:p>
            <a:pPr marL="538163" indent="-358775">
              <a:lnSpc>
                <a:spcPct val="150000"/>
              </a:lnSpc>
              <a:spcBef>
                <a:spcPts val="0"/>
              </a:spcBef>
              <a:buAutoNum type="arabicPeriod"/>
            </a:pPr>
            <a:r>
              <a:rPr lang="pl-PL" sz="2000" b="1" dirty="0">
                <a:latin typeface="+mn-lt"/>
                <a:ea typeface="+mn-ea"/>
              </a:rPr>
              <a:t>Konwersacje z native speakerem</a:t>
            </a:r>
            <a:r>
              <a:rPr lang="pl-PL" sz="2000" dirty="0">
                <a:latin typeface="+mn-lt"/>
                <a:ea typeface="+mn-ea"/>
              </a:rPr>
              <a:t>: regularne rozmowy z osobami, które posługują się danym językiem jako językiem ojczystym, pozwolą zdobyć prawdziwą wiedzę na temat kultury i zwyczajów danego kraju.</a:t>
            </a:r>
          </a:p>
          <a:p>
            <a:pPr marL="538163" indent="-358775">
              <a:lnSpc>
                <a:spcPct val="150000"/>
              </a:lnSpc>
              <a:spcBef>
                <a:spcPts val="0"/>
              </a:spcBef>
              <a:buAutoNum type="arabicPeriod"/>
            </a:pPr>
            <a:r>
              <a:rPr lang="pl-PL" sz="2000" b="1" dirty="0">
                <a:latin typeface="+mn-lt"/>
                <a:ea typeface="+mn-ea"/>
              </a:rPr>
              <a:t>Podcasty i audiobooki</a:t>
            </a:r>
            <a:r>
              <a:rPr lang="pl-PL" sz="2000" dirty="0">
                <a:latin typeface="+mn-lt"/>
                <a:ea typeface="+mn-ea"/>
              </a:rPr>
              <a:t>: słuchanie podcastów i audiobooków w języku obcym pozwoli rozwijać umiejętność słuchania i zrozumienia języka. Można je słuchać na </a:t>
            </a:r>
            <a:r>
              <a:rPr lang="pl-PL" sz="2000" dirty="0">
                <a:latin typeface="+mn-lt"/>
              </a:rPr>
              <a:t>dowolnym urządzeniu mobilnym, co umożliwia naukę </a:t>
            </a:r>
            <a:br>
              <a:rPr lang="pl-PL" sz="2000" dirty="0">
                <a:latin typeface="+mn-lt"/>
              </a:rPr>
            </a:br>
            <a:r>
              <a:rPr lang="pl-PL" sz="2000" dirty="0">
                <a:latin typeface="+mn-lt"/>
              </a:rPr>
              <a:t>w dowolnym miejscu i czasie.</a:t>
            </a:r>
            <a:endParaRPr lang="pl-PL" sz="2000" b="1" dirty="0">
              <a:latin typeface="+mn-lt"/>
            </a:endParaRPr>
          </a:p>
          <a:p>
            <a:pPr marL="450850" indent="-271463">
              <a:lnSpc>
                <a:spcPct val="140000"/>
              </a:lnSpc>
              <a:buAutoNum type="arabicPeriod" startAt="3"/>
            </a:pPr>
            <a:r>
              <a:rPr lang="pl-PL" sz="2000" b="1" dirty="0">
                <a:latin typeface="+mn-lt"/>
              </a:rPr>
              <a:t>Korzystanie z aplikacji mobilnych</a:t>
            </a:r>
            <a:r>
              <a:rPr lang="pl-PL" sz="2000" dirty="0">
                <a:latin typeface="+mn-lt"/>
              </a:rPr>
              <a:t>: wiele aplikacji mobilnych oferuje interaktywne lekcje, gry i quizy, które mogą pomóc w zapamiętaniu słownictwa i gramatyki. Wiele z nich spełnia standardy dostępności.</a:t>
            </a:r>
          </a:p>
        </p:txBody>
      </p:sp>
      <p:sp>
        <p:nvSpPr>
          <p:cNvPr id="6" name="Prostokąt 5" descr="&quot; &quot;">
            <a:extLst>
              <a:ext uri="{FF2B5EF4-FFF2-40B4-BE49-F238E27FC236}">
                <a16:creationId xmlns:a16="http://schemas.microsoft.com/office/drawing/2014/main" id="{3AB9249A-1A78-68CC-CD4D-E9AC7C8E9A7A}"/>
              </a:ext>
            </a:extLst>
          </p:cNvPr>
          <p:cNvSpPr/>
          <p:nvPr/>
        </p:nvSpPr>
        <p:spPr>
          <a:xfrm>
            <a:off x="5305200" y="5381385"/>
            <a:ext cx="6886800" cy="772617"/>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Można inspirować studentów do korzystania z tych metod</a:t>
            </a:r>
            <a:endParaRPr lang="en-US" sz="2000" dirty="0"/>
          </a:p>
        </p:txBody>
      </p:sp>
      <p:sp>
        <p:nvSpPr>
          <p:cNvPr id="5" name="Symbol zastępczy numeru slajdu 4">
            <a:extLst>
              <a:ext uri="{FF2B5EF4-FFF2-40B4-BE49-F238E27FC236}">
                <a16:creationId xmlns:a16="http://schemas.microsoft.com/office/drawing/2014/main" id="{F6ACB9BF-055A-28B5-A21C-AE9F14E4E5B3}"/>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18</a:t>
            </a:fld>
            <a:endParaRPr lang="pl-PL" dirty="0"/>
          </a:p>
        </p:txBody>
      </p:sp>
      <p:pic>
        <p:nvPicPr>
          <p:cNvPr id="7" name="Obraz 6">
            <a:extLst>
              <a:ext uri="{FF2B5EF4-FFF2-40B4-BE49-F238E27FC236}">
                <a16:creationId xmlns:a16="http://schemas.microsoft.com/office/drawing/2014/main" id="{CE78EBF7-FE3F-3CE5-D7F1-6C05B3A595BA}"/>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5305201" y="5381386"/>
            <a:ext cx="772617" cy="772617"/>
          </a:xfrm>
          <a:prstGeom prst="rect">
            <a:avLst/>
          </a:prstGeom>
        </p:spPr>
      </p:pic>
    </p:spTree>
    <p:extLst>
      <p:ext uri="{BB962C8B-B14F-4D97-AF65-F5344CB8AC3E}">
        <p14:creationId xmlns:p14="http://schemas.microsoft.com/office/powerpoint/2010/main" val="2848161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C2BF7-398C-B15A-20BC-8E2B95CF2CCB}"/>
            </a:ext>
          </a:extLst>
        </p:cNvPr>
        <p:cNvGrpSpPr/>
        <p:nvPr/>
      </p:nvGrpSpPr>
      <p:grpSpPr>
        <a:xfrm>
          <a:off x="0" y="0"/>
          <a:ext cx="0" cy="0"/>
          <a:chOff x="0" y="0"/>
          <a:chExt cx="0" cy="0"/>
        </a:xfrm>
      </p:grpSpPr>
      <p:sp>
        <p:nvSpPr>
          <p:cNvPr id="4" name="Tytuł 1">
            <a:extLst>
              <a:ext uri="{FF2B5EF4-FFF2-40B4-BE49-F238E27FC236}">
                <a16:creationId xmlns:a16="http://schemas.microsoft.com/office/drawing/2014/main" id="{F8E69851-B0B4-6545-22E6-4C7CDB4EBE9C}"/>
              </a:ext>
            </a:extLst>
          </p:cNvPr>
          <p:cNvSpPr txBox="1">
            <a:spLocks noGrp="1"/>
          </p:cNvSpPr>
          <p:nvPr>
            <p:ph type="title"/>
          </p:nvPr>
        </p:nvSpPr>
        <p:spPr>
          <a:xfrm>
            <a:off x="164834" y="25257"/>
            <a:ext cx="9223317" cy="61567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Wspomaganie nauki języka obcego (2 z 4) </a:t>
            </a:r>
          </a:p>
        </p:txBody>
      </p:sp>
      <p:sp>
        <p:nvSpPr>
          <p:cNvPr id="11" name="Symbol zastępczy tekstu 4">
            <a:extLst>
              <a:ext uri="{FF2B5EF4-FFF2-40B4-BE49-F238E27FC236}">
                <a16:creationId xmlns:a16="http://schemas.microsoft.com/office/drawing/2014/main" id="{19956FA6-BB4F-7B78-0C41-4AA4BEEFCD19}"/>
              </a:ext>
            </a:extLst>
          </p:cNvPr>
          <p:cNvSpPr>
            <a:spLocks noGrp="1"/>
          </p:cNvSpPr>
          <p:nvPr>
            <p:ph type="body" sz="quarter" idx="10"/>
          </p:nvPr>
        </p:nvSpPr>
        <p:spPr>
          <a:xfrm>
            <a:off x="164834" y="774700"/>
            <a:ext cx="11843664" cy="3694663"/>
          </a:xfrm>
        </p:spPr>
        <p:txBody>
          <a:bodyPr>
            <a:noAutofit/>
          </a:bodyPr>
          <a:lstStyle/>
          <a:p>
            <a:pPr marL="522288" indent="-342900">
              <a:lnSpc>
                <a:spcPct val="150000"/>
              </a:lnSpc>
              <a:spcBef>
                <a:spcPts val="0"/>
              </a:spcBef>
              <a:buFont typeface="+mj-lt"/>
              <a:buAutoNum type="arabicPeriod" startAt="4"/>
            </a:pPr>
            <a:r>
              <a:rPr lang="pl-PL" sz="2000" b="1" dirty="0">
                <a:latin typeface="+mn-lt"/>
                <a:ea typeface="+mn-ea"/>
              </a:rPr>
              <a:t>Tandem </a:t>
            </a:r>
            <a:r>
              <a:rPr lang="en-AU" sz="2000" b="1" dirty="0">
                <a:latin typeface="+mn-lt"/>
                <a:ea typeface="+mn-ea"/>
              </a:rPr>
              <a:t>language exchange</a:t>
            </a:r>
            <a:r>
              <a:rPr lang="pl-PL" sz="2000" b="1" dirty="0">
                <a:latin typeface="+mn-lt"/>
                <a:ea typeface="+mn-ea"/>
              </a:rPr>
              <a:t>: </a:t>
            </a:r>
            <a:r>
              <a:rPr lang="pl-PL" sz="2000" dirty="0">
                <a:latin typeface="+mn-lt"/>
                <a:ea typeface="+mn-ea"/>
              </a:rPr>
              <a:t>ta metoda polega na znalezieniu partnera do nauki języka obcego, który chce nauczyć się twojego języka ojczystego. Wspólnie można rozmawiać i wymieniać się wiedzą.</a:t>
            </a:r>
          </a:p>
          <a:p>
            <a:pPr marL="522288" indent="-342900">
              <a:lnSpc>
                <a:spcPct val="150000"/>
              </a:lnSpc>
              <a:spcBef>
                <a:spcPts val="0"/>
              </a:spcBef>
              <a:buFont typeface="+mj-lt"/>
              <a:buAutoNum type="arabicPeriod" startAt="4"/>
            </a:pPr>
            <a:r>
              <a:rPr lang="pl-PL" sz="2000" b="1" dirty="0">
                <a:latin typeface="+mn-lt"/>
                <a:ea typeface="+mn-ea"/>
              </a:rPr>
              <a:t>Nauka przez filmy i seriale</a:t>
            </a:r>
            <a:r>
              <a:rPr lang="pl-PL" sz="2000" dirty="0">
                <a:latin typeface="+mn-lt"/>
                <a:ea typeface="+mn-ea"/>
              </a:rPr>
              <a:t>: oglądanie filmów i seriali w języku obcym może pomóc w zrozumieniu </a:t>
            </a:r>
            <a:br>
              <a:rPr lang="pl-PL" sz="2000" dirty="0">
                <a:latin typeface="+mn-lt"/>
                <a:ea typeface="+mn-ea"/>
              </a:rPr>
            </a:br>
            <a:r>
              <a:rPr lang="pl-PL" sz="2000" dirty="0">
                <a:latin typeface="+mn-lt"/>
                <a:ea typeface="+mn-ea"/>
              </a:rPr>
              <a:t>i zapamiętaniu nowego słownictwa oraz poprawie umiejętności słuchania. Dodatkowo można też korzystać </a:t>
            </a:r>
            <a:br>
              <a:rPr lang="pl-PL" sz="2000" dirty="0">
                <a:latin typeface="+mn-lt"/>
                <a:ea typeface="+mn-ea"/>
              </a:rPr>
            </a:br>
            <a:r>
              <a:rPr lang="pl-PL" sz="2000" dirty="0">
                <a:latin typeface="+mn-lt"/>
                <a:ea typeface="+mn-ea"/>
              </a:rPr>
              <a:t>z napisów w języku obcym, aby lepiej zrozumieć dialogi.</a:t>
            </a:r>
          </a:p>
          <a:p>
            <a:pPr marL="522288" indent="-342900">
              <a:lnSpc>
                <a:spcPct val="140000"/>
              </a:lnSpc>
              <a:buFont typeface="+mj-lt"/>
              <a:buAutoNum type="arabicPeriod" startAt="6"/>
            </a:pPr>
            <a:r>
              <a:rPr lang="pl-PL" sz="2000" b="1" dirty="0">
                <a:latin typeface="+mn-lt"/>
              </a:rPr>
              <a:t>Pisanie notatek i tworzenie listów</a:t>
            </a:r>
            <a:r>
              <a:rPr lang="pl-PL" sz="2000" dirty="0">
                <a:latin typeface="+mn-lt"/>
              </a:rPr>
              <a:t>: próba samodzielnego tłumaczenia tekstu i pisanie notatek pozwala ugruntować wiedzę i praktykować układanie zdań w języku obcym. Można również pisać listy do native speakerów, aby poprawić umiejętność pisania i otrzymać informacje zwrotne.</a:t>
            </a:r>
            <a:endParaRPr lang="pl-PL" sz="2000" dirty="0">
              <a:latin typeface="+mn-lt"/>
              <a:ea typeface="+mn-ea"/>
            </a:endParaRPr>
          </a:p>
          <a:p>
            <a:pPr marL="522288" indent="-342900">
              <a:lnSpc>
                <a:spcPct val="150000"/>
              </a:lnSpc>
              <a:spcBef>
                <a:spcPts val="0"/>
              </a:spcBef>
              <a:buFont typeface="+mj-lt"/>
              <a:buAutoNum type="arabicPeriod" startAt="4"/>
            </a:pPr>
            <a:endParaRPr lang="pl-PL" altLang="pl-PL" sz="2000" dirty="0">
              <a:latin typeface="+mn-lt"/>
              <a:ea typeface="+mn-ea"/>
            </a:endParaRPr>
          </a:p>
        </p:txBody>
      </p:sp>
      <p:sp>
        <p:nvSpPr>
          <p:cNvPr id="2" name="Prostokąt 1" descr="&quot; &quot;">
            <a:extLst>
              <a:ext uri="{FF2B5EF4-FFF2-40B4-BE49-F238E27FC236}">
                <a16:creationId xmlns:a16="http://schemas.microsoft.com/office/drawing/2014/main" id="{E40B5427-F8D1-4DE1-6DCD-D65BE97871D9}"/>
              </a:ext>
            </a:extLst>
          </p:cNvPr>
          <p:cNvSpPr/>
          <p:nvPr/>
        </p:nvSpPr>
        <p:spPr>
          <a:xfrm>
            <a:off x="7865706" y="5310683"/>
            <a:ext cx="4326294" cy="772617"/>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Wskazane jest aby metody łączyć</a:t>
            </a:r>
          </a:p>
        </p:txBody>
      </p:sp>
      <p:sp>
        <p:nvSpPr>
          <p:cNvPr id="5" name="Symbol zastępczy numeru slajdu 4">
            <a:extLst>
              <a:ext uri="{FF2B5EF4-FFF2-40B4-BE49-F238E27FC236}">
                <a16:creationId xmlns:a16="http://schemas.microsoft.com/office/drawing/2014/main" id="{5AA26223-3CA1-47C0-B50D-4B4F853E541A}"/>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19</a:t>
            </a:fld>
            <a:endParaRPr lang="pl-PL" dirty="0"/>
          </a:p>
        </p:txBody>
      </p:sp>
      <p:pic>
        <p:nvPicPr>
          <p:cNvPr id="8" name="Obraz 7">
            <a:extLst>
              <a:ext uri="{FF2B5EF4-FFF2-40B4-BE49-F238E27FC236}">
                <a16:creationId xmlns:a16="http://schemas.microsoft.com/office/drawing/2014/main" id="{14D5614B-151E-F1A7-174C-AC260546BCA0}"/>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7865706" y="5310682"/>
            <a:ext cx="772617" cy="772617"/>
          </a:xfrm>
          <a:prstGeom prst="rect">
            <a:avLst/>
          </a:prstGeom>
        </p:spPr>
      </p:pic>
    </p:spTree>
    <p:extLst>
      <p:ext uri="{BB962C8B-B14F-4D97-AF65-F5344CB8AC3E}">
        <p14:creationId xmlns:p14="http://schemas.microsoft.com/office/powerpoint/2010/main" val="2401382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descr="&quot; &quot; ">
            <a:extLst>
              <a:ext uri="{FF2B5EF4-FFF2-40B4-BE49-F238E27FC236}">
                <a16:creationId xmlns:a16="http://schemas.microsoft.com/office/drawing/2014/main" id="{1FE5A80F-038A-F6B0-6274-9F67DF29D132}"/>
              </a:ext>
            </a:extLst>
          </p:cNvPr>
          <p:cNvSpPr>
            <a:spLocks noGrp="1"/>
          </p:cNvSpPr>
          <p:nvPr>
            <p:ph type="title"/>
          </p:nvPr>
        </p:nvSpPr>
        <p:spPr>
          <a:xfrm>
            <a:off x="0" y="1831180"/>
            <a:ext cx="12192000" cy="2871789"/>
          </a:xfrm>
          <a:prstGeom prst="rect">
            <a:avLst/>
          </a:prstGeom>
          <a:solidFill>
            <a:srgbClr val="002060"/>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a:lnSpc>
                <a:spcPct val="100000"/>
              </a:lnSpc>
              <a:spcBef>
                <a:spcPts val="0"/>
              </a:spcBef>
              <a:defRPr/>
            </a:pPr>
            <a:r>
              <a:rPr lang="pl-PL" sz="4800" b="1" dirty="0">
                <a:solidFill>
                  <a:schemeClr val="bg1"/>
                </a:solidFill>
                <a:latin typeface="Arial" panose="020B0604020202020204" pitchFamily="34" charset="0"/>
                <a:cs typeface="Arial" panose="020B0604020202020204" pitchFamily="34" charset="0"/>
              </a:rPr>
              <a:t>Nauczanie języków obcych </a:t>
            </a:r>
            <a:br>
              <a:rPr lang="pl-PL" sz="4800" b="1" dirty="0">
                <a:solidFill>
                  <a:schemeClr val="bg1"/>
                </a:solidFill>
                <a:latin typeface="Arial" panose="020B0604020202020204" pitchFamily="34" charset="0"/>
                <a:cs typeface="Arial" panose="020B0604020202020204" pitchFamily="34" charset="0"/>
              </a:rPr>
            </a:br>
            <a:r>
              <a:rPr lang="pl-PL" sz="4800" b="1" dirty="0">
                <a:solidFill>
                  <a:schemeClr val="bg1"/>
                </a:solidFill>
                <a:latin typeface="Arial" panose="020B0604020202020204" pitchFamily="34" charset="0"/>
                <a:cs typeface="Arial" panose="020B0604020202020204" pitchFamily="34" charset="0"/>
              </a:rPr>
              <a:t>studentów z niepełnosprawnościami </a:t>
            </a:r>
            <a:br>
              <a:rPr lang="pl-PL" sz="4800" b="1" dirty="0">
                <a:solidFill>
                  <a:schemeClr val="bg1"/>
                </a:solidFill>
                <a:latin typeface="Arial" panose="020B0604020202020204" pitchFamily="34" charset="0"/>
                <a:cs typeface="Arial" panose="020B0604020202020204" pitchFamily="34" charset="0"/>
              </a:rPr>
            </a:br>
            <a:r>
              <a:rPr lang="pl-PL" sz="4800" b="1" dirty="0">
                <a:solidFill>
                  <a:schemeClr val="bg1"/>
                </a:solidFill>
                <a:latin typeface="Arial" panose="020B0604020202020204" pitchFamily="34" charset="0"/>
                <a:cs typeface="Arial" panose="020B0604020202020204" pitchFamily="34" charset="0"/>
              </a:rPr>
              <a:t>(część dla Lektorów)</a:t>
            </a:r>
          </a:p>
        </p:txBody>
      </p:sp>
      <p:sp>
        <p:nvSpPr>
          <p:cNvPr id="3" name="Symbol zastępczy numeru slajdu 2">
            <a:extLst>
              <a:ext uri="{FF2B5EF4-FFF2-40B4-BE49-F238E27FC236}">
                <a16:creationId xmlns:a16="http://schemas.microsoft.com/office/drawing/2014/main" id="{7B6CD1B9-52C3-0D4A-3873-3295888F7AC5}"/>
              </a:ext>
            </a:extLst>
          </p:cNvPr>
          <p:cNvSpPr>
            <a:spLocks noGrp="1"/>
          </p:cNvSpPr>
          <p:nvPr>
            <p:ph type="sldNum" sz="quarter" idx="12"/>
          </p:nvPr>
        </p:nvSpPr>
        <p:spPr>
          <a:xfrm>
            <a:off x="9448800" y="6492875"/>
            <a:ext cx="2743200" cy="365125"/>
          </a:xfrm>
        </p:spPr>
        <p:txBody>
          <a:bodyPr/>
          <a:lstStyle/>
          <a:p>
            <a:fld id="{C0DE7FCD-74FC-4D3A-9665-54A6D3DBFCED}" type="slidenum">
              <a:rPr lang="pl-PL" smtClean="0"/>
              <a:t>2</a:t>
            </a:fld>
            <a:endParaRPr lang="pl-PL" dirty="0"/>
          </a:p>
        </p:txBody>
      </p:sp>
    </p:spTree>
    <p:extLst>
      <p:ext uri="{BB962C8B-B14F-4D97-AF65-F5344CB8AC3E}">
        <p14:creationId xmlns:p14="http://schemas.microsoft.com/office/powerpoint/2010/main" val="38852646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3A5FE-336D-88A3-299C-2BDF5E702F93}"/>
            </a:ext>
          </a:extLst>
        </p:cNvPr>
        <p:cNvGrpSpPr/>
        <p:nvPr/>
      </p:nvGrpSpPr>
      <p:grpSpPr>
        <a:xfrm>
          <a:off x="0" y="0"/>
          <a:ext cx="0" cy="0"/>
          <a:chOff x="0" y="0"/>
          <a:chExt cx="0" cy="0"/>
        </a:xfrm>
      </p:grpSpPr>
      <p:sp>
        <p:nvSpPr>
          <p:cNvPr id="4" name="Tytuł 1">
            <a:extLst>
              <a:ext uri="{FF2B5EF4-FFF2-40B4-BE49-F238E27FC236}">
                <a16:creationId xmlns:a16="http://schemas.microsoft.com/office/drawing/2014/main" id="{E0A5D7F9-288D-F0BC-C401-7F642544F1F8}"/>
              </a:ext>
            </a:extLst>
          </p:cNvPr>
          <p:cNvSpPr txBox="1">
            <a:spLocks noGrp="1"/>
          </p:cNvSpPr>
          <p:nvPr>
            <p:ph type="title"/>
          </p:nvPr>
        </p:nvSpPr>
        <p:spPr>
          <a:xfrm>
            <a:off x="146174" y="14213"/>
            <a:ext cx="9223316" cy="72873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Wspomaganie nauki języka obcego (3 z 4) </a:t>
            </a:r>
          </a:p>
        </p:txBody>
      </p:sp>
      <p:sp>
        <p:nvSpPr>
          <p:cNvPr id="11" name="Symbol zastępczy tekstu 4">
            <a:extLst>
              <a:ext uri="{FF2B5EF4-FFF2-40B4-BE49-F238E27FC236}">
                <a16:creationId xmlns:a16="http://schemas.microsoft.com/office/drawing/2014/main" id="{5B260DFC-FCC5-5DCA-1EDC-6A7B4FFC5336}"/>
              </a:ext>
            </a:extLst>
          </p:cNvPr>
          <p:cNvSpPr>
            <a:spLocks noGrp="1"/>
          </p:cNvSpPr>
          <p:nvPr>
            <p:ph type="body" sz="quarter" idx="10"/>
          </p:nvPr>
        </p:nvSpPr>
        <p:spPr>
          <a:xfrm>
            <a:off x="146174" y="742949"/>
            <a:ext cx="11834332" cy="3381182"/>
          </a:xfrm>
        </p:spPr>
        <p:txBody>
          <a:bodyPr>
            <a:noAutofit/>
          </a:bodyPr>
          <a:lstStyle/>
          <a:p>
            <a:pPr marL="450850" indent="-271463">
              <a:lnSpc>
                <a:spcPct val="140000"/>
              </a:lnSpc>
              <a:buFont typeface="+mj-lt"/>
              <a:buAutoNum type="arabicPeriod" startAt="7"/>
            </a:pPr>
            <a:r>
              <a:rPr lang="pl-PL" sz="2000" b="1" dirty="0">
                <a:latin typeface="+mn-lt"/>
                <a:ea typeface="+mn-ea"/>
              </a:rPr>
              <a:t>Słuchanie muzyki: </a:t>
            </a:r>
            <a:r>
              <a:rPr lang="pl-PL" sz="2000" dirty="0">
                <a:latin typeface="+mn-lt"/>
                <a:ea typeface="+mn-ea"/>
              </a:rPr>
              <a:t>wiele osób uczy się języka obcego przez słuchanie piosenek i próbę zrozumienia ich tekstu. Teksty można tłumaczyć lub korzystać z serwisów gdzie teksty są już przetłumaczone. Można też śpiewać razem z piosenką, aby ćwiczyć wymowę i melodię.</a:t>
            </a:r>
          </a:p>
          <a:p>
            <a:pPr marL="450850" indent="-271463">
              <a:lnSpc>
                <a:spcPct val="140000"/>
              </a:lnSpc>
              <a:buFont typeface="+mj-lt"/>
              <a:buAutoNum type="arabicPeriod" startAt="7"/>
            </a:pPr>
            <a:r>
              <a:rPr lang="pl-PL" sz="2000" b="1" dirty="0">
                <a:latin typeface="+mn-lt"/>
                <a:ea typeface="+mn-ea"/>
              </a:rPr>
              <a:t>Lekcje online: </a:t>
            </a:r>
            <a:r>
              <a:rPr lang="pl-PL" sz="2000" dirty="0">
                <a:latin typeface="+mn-lt"/>
                <a:ea typeface="+mn-ea"/>
              </a:rPr>
              <a:t>coraz więcej platform oferuje lekcje języka obcego przez aplikacje i kamery internetowe. </a:t>
            </a:r>
            <a:br>
              <a:rPr lang="pl-PL" sz="2000" dirty="0">
                <a:latin typeface="+mn-lt"/>
                <a:ea typeface="+mn-ea"/>
              </a:rPr>
            </a:br>
            <a:r>
              <a:rPr lang="pl-PL" sz="2000" dirty="0">
                <a:latin typeface="+mn-lt"/>
                <a:ea typeface="+mn-ea"/>
              </a:rPr>
              <a:t>To wygodna metoda, która pozwala na naukę bez wychodzenia z domu.</a:t>
            </a:r>
          </a:p>
          <a:p>
            <a:pPr marL="450850" indent="-271463">
              <a:lnSpc>
                <a:spcPct val="140000"/>
              </a:lnSpc>
              <a:buFont typeface="+mj-lt"/>
              <a:buAutoNum type="arabicPeriod" startAt="7"/>
            </a:pPr>
            <a:r>
              <a:rPr lang="pl-PL" sz="2000" b="1" dirty="0">
                <a:latin typeface="+mn-lt"/>
              </a:rPr>
              <a:t>Podróżowanie i uczestnictwo w kursach za granicą</a:t>
            </a:r>
            <a:r>
              <a:rPr lang="pl-PL" sz="2000" dirty="0">
                <a:latin typeface="+mn-lt"/>
              </a:rPr>
              <a:t>: przebywanie w środowisku językowym pozwoli na praktyczne zastosowanie zdobytej wiedzy i intensywną naukę.</a:t>
            </a:r>
            <a:endParaRPr lang="pl-PL" altLang="pl-PL" sz="2000" dirty="0">
              <a:latin typeface="+mn-lt"/>
              <a:ea typeface="+mn-ea"/>
            </a:endParaRPr>
          </a:p>
        </p:txBody>
      </p:sp>
      <p:sp>
        <p:nvSpPr>
          <p:cNvPr id="9" name="Prostokąt 8" descr="&quot; &quot;">
            <a:extLst>
              <a:ext uri="{FF2B5EF4-FFF2-40B4-BE49-F238E27FC236}">
                <a16:creationId xmlns:a16="http://schemas.microsoft.com/office/drawing/2014/main" id="{8366ADE6-59A9-7835-38ED-39DB0F8C71E1}"/>
              </a:ext>
            </a:extLst>
          </p:cNvPr>
          <p:cNvSpPr/>
          <p:nvPr/>
        </p:nvSpPr>
        <p:spPr>
          <a:xfrm>
            <a:off x="5980921" y="4900613"/>
            <a:ext cx="6211079" cy="1214438"/>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Wybór metody uzależniony jest od indywidualnych predyspozycji i możliwości studenta. </a:t>
            </a:r>
          </a:p>
          <a:p>
            <a:pPr marL="720000"/>
            <a:r>
              <a:rPr lang="pl-PL" sz="2000" dirty="0"/>
              <a:t>Dzięki uniwersalności mogą być stosowane także przez osoby ze szczególnymi potrzebami.</a:t>
            </a:r>
            <a:endParaRPr lang="en-US" sz="2000" dirty="0"/>
          </a:p>
        </p:txBody>
      </p:sp>
      <p:sp>
        <p:nvSpPr>
          <p:cNvPr id="5" name="Symbol zastępczy numeru slajdu 4">
            <a:extLst>
              <a:ext uri="{FF2B5EF4-FFF2-40B4-BE49-F238E27FC236}">
                <a16:creationId xmlns:a16="http://schemas.microsoft.com/office/drawing/2014/main" id="{4B156F2B-220A-749A-0738-A917373BD180}"/>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20</a:t>
            </a:fld>
            <a:endParaRPr lang="pl-PL" dirty="0"/>
          </a:p>
        </p:txBody>
      </p:sp>
      <p:pic>
        <p:nvPicPr>
          <p:cNvPr id="10" name="Obraz 9">
            <a:extLst>
              <a:ext uri="{FF2B5EF4-FFF2-40B4-BE49-F238E27FC236}">
                <a16:creationId xmlns:a16="http://schemas.microsoft.com/office/drawing/2014/main" id="{51C402E1-9051-B3BE-2117-E267E6C526CF}"/>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5995336" y="5087571"/>
            <a:ext cx="772617" cy="772617"/>
          </a:xfrm>
          <a:prstGeom prst="rect">
            <a:avLst/>
          </a:prstGeom>
        </p:spPr>
      </p:pic>
    </p:spTree>
    <p:extLst>
      <p:ext uri="{BB962C8B-B14F-4D97-AF65-F5344CB8AC3E}">
        <p14:creationId xmlns:p14="http://schemas.microsoft.com/office/powerpoint/2010/main" val="1643026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ytuł 1">
            <a:extLst>
              <a:ext uri="{FF2B5EF4-FFF2-40B4-BE49-F238E27FC236}">
                <a16:creationId xmlns:a16="http://schemas.microsoft.com/office/drawing/2014/main" id="{CBFF965E-3BFB-8042-A923-B72473DD0A43}"/>
              </a:ext>
            </a:extLst>
          </p:cNvPr>
          <p:cNvSpPr txBox="1">
            <a:spLocks noGrp="1"/>
          </p:cNvSpPr>
          <p:nvPr>
            <p:ph type="title"/>
          </p:nvPr>
        </p:nvSpPr>
        <p:spPr>
          <a:xfrm>
            <a:off x="157691" y="32161"/>
            <a:ext cx="9243515" cy="68131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72000"/>
              </a:lnSpc>
              <a:spcBef>
                <a:spcPct val="0"/>
              </a:spcBef>
              <a:buNone/>
              <a:defRPr sz="7200" b="0" i="0" kern="120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Wspomaganie nauki języka obcego (4 z 4) </a:t>
            </a:r>
          </a:p>
        </p:txBody>
      </p:sp>
      <p:sp>
        <p:nvSpPr>
          <p:cNvPr id="7" name="Symbol zastępczy tekstu 4">
            <a:extLst>
              <a:ext uri="{FF2B5EF4-FFF2-40B4-BE49-F238E27FC236}">
                <a16:creationId xmlns:a16="http://schemas.microsoft.com/office/drawing/2014/main" id="{A05DBA0F-EA79-7A2B-5DA1-CA277668612A}"/>
              </a:ext>
            </a:extLst>
          </p:cNvPr>
          <p:cNvSpPr txBox="1">
            <a:spLocks/>
          </p:cNvSpPr>
          <p:nvPr/>
        </p:nvSpPr>
        <p:spPr>
          <a:xfrm>
            <a:off x="157690" y="737166"/>
            <a:ext cx="11608211" cy="4021446"/>
          </a:xfrm>
          <a:prstGeom prst="rect">
            <a:avLst/>
          </a:prstGeom>
        </p:spPr>
        <p:txBody>
          <a:bodyPr lIns="0" tIns="0" rIns="0" bIns="0" anchor="t"/>
          <a:lstStyle>
            <a:lvl1pPr marL="0" algn="l" eaLnBrk="1" hangingPunct="1">
              <a:defRPr sz="4800">
                <a:solidFill>
                  <a:schemeClr val="tx1"/>
                </a:solidFill>
                <a:latin typeface="Inter Medium" panose="02000503000000020004" pitchFamily="2" charset="0"/>
                <a:ea typeface="Inter Medium" panose="02000503000000020004" pitchFamily="2" charset="0"/>
                <a:cs typeface="+mn-cs"/>
              </a:defRPr>
            </a:lvl1pPr>
            <a:lvl2pPr marL="0" algn="l" eaLnBrk="1" hangingPunct="1">
              <a:defRPr sz="4800">
                <a:solidFill>
                  <a:schemeClr val="tx1"/>
                </a:solidFill>
                <a:latin typeface="+mn-lt"/>
                <a:ea typeface="+mn-ea"/>
                <a:cs typeface="+mn-cs"/>
              </a:defRPr>
            </a:lvl2pPr>
            <a:lvl3pPr marL="0" algn="l" eaLnBrk="1" hangingPunct="1">
              <a:defRPr sz="4800">
                <a:solidFill>
                  <a:schemeClr val="tx1"/>
                </a:solidFill>
                <a:latin typeface="+mn-lt"/>
                <a:ea typeface="+mn-ea"/>
                <a:cs typeface="+mn-cs"/>
              </a:defRPr>
            </a:lvl3pPr>
            <a:lvl4pPr marL="0" algn="l" eaLnBrk="1" hangingPunct="1">
              <a:defRPr sz="4800">
                <a:solidFill>
                  <a:schemeClr val="tx1"/>
                </a:solidFill>
                <a:latin typeface="+mn-lt"/>
                <a:ea typeface="+mn-ea"/>
                <a:cs typeface="+mn-cs"/>
              </a:defRPr>
            </a:lvl4pPr>
            <a:lvl5pPr marL="0" algn="l" eaLnBrk="1" hangingPunct="1">
              <a:defRPr sz="48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537845" indent="-452120">
              <a:lnSpc>
                <a:spcPct val="140000"/>
              </a:lnSpc>
              <a:buFont typeface="+mj-lt"/>
              <a:buAutoNum type="arabicPeriod" startAt="10"/>
            </a:pPr>
            <a:r>
              <a:rPr lang="pl-PL" sz="2000" b="1" dirty="0">
                <a:latin typeface="+mn-lt"/>
                <a:ea typeface="+mn-ea"/>
              </a:rPr>
              <a:t>Czytanie dwujęzycznych książek </a:t>
            </a:r>
            <a:r>
              <a:rPr lang="pl-PL" sz="2000" dirty="0">
                <a:latin typeface="+mn-lt"/>
                <a:ea typeface="+mn-ea"/>
              </a:rPr>
              <a:t>– są dostępne na różnym poziome trudności, a możliwość przeczytania </a:t>
            </a:r>
            <a:br>
              <a:rPr lang="pl-PL" sz="2000" dirty="0">
                <a:latin typeface="+mn-lt"/>
                <a:ea typeface="+mn-ea"/>
              </a:rPr>
            </a:br>
            <a:r>
              <a:rPr lang="pl-PL" sz="2000" dirty="0">
                <a:latin typeface="+mn-lt"/>
                <a:ea typeface="+mn-ea"/>
              </a:rPr>
              <a:t>w dwóch językach daje możliwość weryfikacji umiejętności i pogłębia wiedzę.</a:t>
            </a:r>
          </a:p>
          <a:p>
            <a:pPr marL="537845" indent="-452120">
              <a:lnSpc>
                <a:spcPct val="140000"/>
              </a:lnSpc>
              <a:buFont typeface="+mj-lt"/>
              <a:buAutoNum type="arabicPeriod" startAt="10"/>
            </a:pPr>
            <a:r>
              <a:rPr lang="pl-PL" sz="2000" b="1" dirty="0">
                <a:latin typeface="+mn-lt"/>
                <a:ea typeface="+mn-ea"/>
              </a:rPr>
              <a:t>Strategia samodzielnego zbierania słów i prowadzenia dziennika </a:t>
            </a:r>
            <a:r>
              <a:rPr lang="pl-PL" sz="2000" dirty="0">
                <a:latin typeface="+mn-lt"/>
                <a:ea typeface="+mn-ea"/>
              </a:rPr>
              <a:t>– umożliwia utrwalanie słów, z którymi mamy większy problem, ich wielokrotne czytanie utrwala wiedzę. Dodatkowo można przyjąć naukę antonimów i synonimów oraz stopniowania, a także technik analizy rodzin słów (zwłaszcza w angielskim) </a:t>
            </a:r>
          </a:p>
          <a:p>
            <a:pPr marL="537845" indent="-452120">
              <a:lnSpc>
                <a:spcPct val="140000"/>
              </a:lnSpc>
              <a:buFont typeface="+mj-lt"/>
              <a:buAutoNum type="arabicPeriod" startAt="10"/>
            </a:pPr>
            <a:r>
              <a:rPr lang="pl-PL" sz="2000" b="1" dirty="0">
                <a:latin typeface="+mn-lt"/>
                <a:ea typeface="+mn-ea"/>
                <a:cs typeface="Arial"/>
              </a:rPr>
              <a:t> </a:t>
            </a:r>
            <a:r>
              <a:rPr lang="pl-PL" sz="2000" b="1" dirty="0">
                <a:latin typeface="+mn-lt"/>
              </a:rPr>
              <a:t>Stosowanie technik pamięciowych </a:t>
            </a:r>
            <a:r>
              <a:rPr lang="pl-PL" sz="2000" dirty="0">
                <a:latin typeface="+mn-lt"/>
              </a:rPr>
              <a:t>– wypracowanie umiejętności szybkiego zapamiętywania także stanowi ciekawą metodę rozwijania swoich umiejętności językowych.</a:t>
            </a:r>
            <a:endParaRPr lang="pl-PL" sz="2000" dirty="0">
              <a:latin typeface="+mn-lt"/>
              <a:ea typeface="+mn-ea"/>
              <a:cs typeface="Arial"/>
            </a:endParaRPr>
          </a:p>
        </p:txBody>
      </p:sp>
      <p:sp>
        <p:nvSpPr>
          <p:cNvPr id="5" name="Prostokąt 4" descr="&quot; &quot;">
            <a:extLst>
              <a:ext uri="{FF2B5EF4-FFF2-40B4-BE49-F238E27FC236}">
                <a16:creationId xmlns:a16="http://schemas.microsoft.com/office/drawing/2014/main" id="{88976220-2B54-1780-F40E-6C8F5E6A4145}"/>
              </a:ext>
            </a:extLst>
          </p:cNvPr>
          <p:cNvSpPr/>
          <p:nvPr/>
        </p:nvSpPr>
        <p:spPr>
          <a:xfrm>
            <a:off x="7846648" y="5314275"/>
            <a:ext cx="4345352" cy="772617"/>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Wskazane jest aby metody łączyć</a:t>
            </a:r>
          </a:p>
        </p:txBody>
      </p:sp>
      <p:sp>
        <p:nvSpPr>
          <p:cNvPr id="8" name="Symbol zastępczy numeru slajdu 7">
            <a:extLst>
              <a:ext uri="{FF2B5EF4-FFF2-40B4-BE49-F238E27FC236}">
                <a16:creationId xmlns:a16="http://schemas.microsoft.com/office/drawing/2014/main" id="{56001170-F10C-0978-1DC5-2F93035FE472}"/>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21</a:t>
            </a:fld>
            <a:endParaRPr lang="pl-PL" dirty="0"/>
          </a:p>
        </p:txBody>
      </p:sp>
      <p:pic>
        <p:nvPicPr>
          <p:cNvPr id="9" name="Obraz 8">
            <a:extLst>
              <a:ext uri="{FF2B5EF4-FFF2-40B4-BE49-F238E27FC236}">
                <a16:creationId xmlns:a16="http://schemas.microsoft.com/office/drawing/2014/main" id="{00B23964-4369-23B7-574F-30CB0D440215}"/>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7846648" y="5348216"/>
            <a:ext cx="772617" cy="772617"/>
          </a:xfrm>
          <a:prstGeom prst="rect">
            <a:avLst/>
          </a:prstGeom>
        </p:spPr>
      </p:pic>
    </p:spTree>
    <p:extLst>
      <p:ext uri="{BB962C8B-B14F-4D97-AF65-F5344CB8AC3E}">
        <p14:creationId xmlns:p14="http://schemas.microsoft.com/office/powerpoint/2010/main" val="3751692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03776994-0A65-E5DC-D25A-B0745C0EA65F}"/>
              </a:ext>
            </a:extLst>
          </p:cNvPr>
          <p:cNvSpPr txBox="1">
            <a:spLocks noGrp="1"/>
          </p:cNvSpPr>
          <p:nvPr>
            <p:ph type="title"/>
          </p:nvPr>
        </p:nvSpPr>
        <p:spPr>
          <a:xfrm>
            <a:off x="220733" y="2"/>
            <a:ext cx="9027459" cy="72483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Błędy przy nauce języka obcego (1 z 3)  </a:t>
            </a:r>
          </a:p>
          <a:p>
            <a:pPr defTabSz="371521">
              <a:lnSpc>
                <a:spcPct val="100000"/>
              </a:lnSpc>
              <a:spcBef>
                <a:spcPts val="0"/>
              </a:spcBef>
              <a:defRPr/>
            </a:pPr>
            <a:endParaRPr lang="pl-PL" sz="3600" b="1" kern="0" dirty="0">
              <a:latin typeface="+mn-lt"/>
            </a:endParaRPr>
          </a:p>
        </p:txBody>
      </p:sp>
      <p:sp>
        <p:nvSpPr>
          <p:cNvPr id="7" name="Symbol zastępczy tekstu 4">
            <a:extLst>
              <a:ext uri="{FF2B5EF4-FFF2-40B4-BE49-F238E27FC236}">
                <a16:creationId xmlns:a16="http://schemas.microsoft.com/office/drawing/2014/main" id="{A05DBA0F-EA79-7A2B-5DA1-CA277668612A}"/>
              </a:ext>
            </a:extLst>
          </p:cNvPr>
          <p:cNvSpPr txBox="1">
            <a:spLocks/>
          </p:cNvSpPr>
          <p:nvPr/>
        </p:nvSpPr>
        <p:spPr>
          <a:xfrm>
            <a:off x="220733" y="724840"/>
            <a:ext cx="11750534" cy="3617309"/>
          </a:xfrm>
          <a:prstGeom prst="rect">
            <a:avLst/>
          </a:prstGeom>
        </p:spPr>
        <p:txBody>
          <a:bodyPr lIns="0" tIns="0" rIns="0" bIns="0" anchor="t"/>
          <a:lstStyle>
            <a:lvl1pPr marL="0" algn="l" eaLnBrk="1" hangingPunct="1">
              <a:defRPr sz="4800">
                <a:solidFill>
                  <a:schemeClr val="tx1"/>
                </a:solidFill>
                <a:latin typeface="Inter Medium" panose="02000503000000020004" pitchFamily="2" charset="0"/>
                <a:ea typeface="Inter Medium" panose="02000503000000020004" pitchFamily="2" charset="0"/>
                <a:cs typeface="+mn-cs"/>
              </a:defRPr>
            </a:lvl1pPr>
            <a:lvl2pPr marL="0" algn="l" eaLnBrk="1" hangingPunct="1">
              <a:defRPr sz="4800">
                <a:solidFill>
                  <a:schemeClr val="tx1"/>
                </a:solidFill>
                <a:latin typeface="+mn-lt"/>
                <a:ea typeface="+mn-ea"/>
                <a:cs typeface="+mn-cs"/>
              </a:defRPr>
            </a:lvl2pPr>
            <a:lvl3pPr marL="0" algn="l" eaLnBrk="1" hangingPunct="1">
              <a:defRPr sz="4800">
                <a:solidFill>
                  <a:schemeClr val="tx1"/>
                </a:solidFill>
                <a:latin typeface="+mn-lt"/>
                <a:ea typeface="+mn-ea"/>
                <a:cs typeface="+mn-cs"/>
              </a:defRPr>
            </a:lvl3pPr>
            <a:lvl4pPr marL="0" algn="l" eaLnBrk="1" hangingPunct="1">
              <a:defRPr sz="4800">
                <a:solidFill>
                  <a:schemeClr val="tx1"/>
                </a:solidFill>
                <a:latin typeface="+mn-lt"/>
                <a:ea typeface="+mn-ea"/>
                <a:cs typeface="+mn-cs"/>
              </a:defRPr>
            </a:lvl4pPr>
            <a:lvl5pPr marL="0" algn="l" eaLnBrk="1" hangingPunct="1">
              <a:defRPr sz="48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indent="-179705">
              <a:lnSpc>
                <a:spcPct val="140000"/>
              </a:lnSpc>
            </a:pPr>
            <a:r>
              <a:rPr lang="pl-PL" sz="2000" dirty="0">
                <a:latin typeface="+mn-lt"/>
                <a:ea typeface="+mn-ea"/>
              </a:rPr>
              <a:t>Błędy popełniane przy nauce języka obcego studentów z niepełnosprawnością są różne, w zależności od rodzaju niepełnosprawności i indywidualnych trudności.</a:t>
            </a:r>
          </a:p>
          <a:p>
            <a:pPr marL="267970" indent="-179070">
              <a:lnSpc>
                <a:spcPct val="140000"/>
              </a:lnSpc>
              <a:buFont typeface="Wingdings" panose="05000000000000000000" pitchFamily="2" charset="2"/>
              <a:buChar char="§"/>
            </a:pPr>
            <a:r>
              <a:rPr lang="pl-PL" sz="2000" b="1" dirty="0">
                <a:latin typeface="+mn-lt"/>
                <a:ea typeface="+mn-ea"/>
              </a:rPr>
              <a:t>błędy wymowy: </a:t>
            </a:r>
            <a:r>
              <a:rPr lang="pl-PL" sz="2000" dirty="0">
                <a:latin typeface="+mn-lt"/>
                <a:ea typeface="+mn-ea"/>
              </a:rPr>
              <a:t>osoby z niepełnosprawnością słuchu mogą mieć trudności w opanowaniu poprawnej wymowy, co prowadzi do popełniania błędów dźwiękowych,</a:t>
            </a:r>
            <a:endParaRPr lang="pl-PL" sz="2000" dirty="0">
              <a:latin typeface="+mn-lt"/>
              <a:ea typeface="+mn-ea"/>
              <a:cs typeface="Arial"/>
            </a:endParaRPr>
          </a:p>
          <a:p>
            <a:pPr marL="267970" indent="-179070">
              <a:lnSpc>
                <a:spcPct val="140000"/>
              </a:lnSpc>
              <a:buFont typeface="Wingdings" panose="05000000000000000000" pitchFamily="2" charset="2"/>
              <a:buChar char="§"/>
            </a:pPr>
            <a:r>
              <a:rPr lang="pl-PL" sz="2000" b="1" dirty="0">
                <a:latin typeface="+mn-lt"/>
                <a:ea typeface="+mn-ea"/>
              </a:rPr>
              <a:t>trudności w rozumieniu</a:t>
            </a:r>
            <a:r>
              <a:rPr lang="pl-PL" sz="2000" dirty="0">
                <a:latin typeface="+mn-lt"/>
                <a:ea typeface="+mn-ea"/>
              </a:rPr>
              <a:t>: osoby z niepełnosprawnościami mogą mieć trudności w rozumieniu mówionego lub pisemnego języka obcego. Mogą mieć problem z odbiorem informacji z nagrania lub czytaniem ze względu na ograniczenia sensoryczne;</a:t>
            </a:r>
            <a:endParaRPr lang="pl-PL" sz="2000" dirty="0">
              <a:latin typeface="+mn-lt"/>
              <a:ea typeface="+mn-ea"/>
              <a:cs typeface="Arial"/>
            </a:endParaRPr>
          </a:p>
        </p:txBody>
      </p:sp>
      <p:sp>
        <p:nvSpPr>
          <p:cNvPr id="3" name="Symbol zastępczy numeru slajdu 2">
            <a:extLst>
              <a:ext uri="{FF2B5EF4-FFF2-40B4-BE49-F238E27FC236}">
                <a16:creationId xmlns:a16="http://schemas.microsoft.com/office/drawing/2014/main" id="{8D5376F0-73D9-1B5F-2934-498E329011B3}"/>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22</a:t>
            </a:fld>
            <a:endParaRPr lang="pl-PL" dirty="0"/>
          </a:p>
        </p:txBody>
      </p:sp>
    </p:spTree>
    <p:extLst>
      <p:ext uri="{BB962C8B-B14F-4D97-AF65-F5344CB8AC3E}">
        <p14:creationId xmlns:p14="http://schemas.microsoft.com/office/powerpoint/2010/main" val="2311250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89704-CB91-AD76-437C-1A75101EA2C8}"/>
            </a:ext>
          </a:extLst>
        </p:cNvPr>
        <p:cNvGrpSpPr/>
        <p:nvPr/>
      </p:nvGrpSpPr>
      <p:grpSpPr>
        <a:xfrm>
          <a:off x="0" y="0"/>
          <a:ext cx="0" cy="0"/>
          <a:chOff x="0" y="0"/>
          <a:chExt cx="0" cy="0"/>
        </a:xfrm>
      </p:grpSpPr>
      <p:sp>
        <p:nvSpPr>
          <p:cNvPr id="4" name="Tytuł 1">
            <a:extLst>
              <a:ext uri="{FF2B5EF4-FFF2-40B4-BE49-F238E27FC236}">
                <a16:creationId xmlns:a16="http://schemas.microsoft.com/office/drawing/2014/main" id="{5E4CC3F7-F84E-AE2F-0EF9-49FD82B23901}"/>
              </a:ext>
            </a:extLst>
          </p:cNvPr>
          <p:cNvSpPr txBox="1">
            <a:spLocks noGrp="1"/>
          </p:cNvSpPr>
          <p:nvPr>
            <p:ph type="title"/>
          </p:nvPr>
        </p:nvSpPr>
        <p:spPr>
          <a:xfrm>
            <a:off x="220733" y="2"/>
            <a:ext cx="9027459" cy="72483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Błędy przy nauce języka obcego (2 z 3)  </a:t>
            </a:r>
          </a:p>
          <a:p>
            <a:pPr defTabSz="371521">
              <a:lnSpc>
                <a:spcPct val="100000"/>
              </a:lnSpc>
              <a:spcBef>
                <a:spcPts val="0"/>
              </a:spcBef>
              <a:defRPr/>
            </a:pPr>
            <a:endParaRPr lang="pl-PL" sz="3600" b="1" kern="0" dirty="0">
              <a:latin typeface="+mn-lt"/>
            </a:endParaRPr>
          </a:p>
        </p:txBody>
      </p:sp>
      <p:sp>
        <p:nvSpPr>
          <p:cNvPr id="7" name="Symbol zastępczy tekstu 4">
            <a:extLst>
              <a:ext uri="{FF2B5EF4-FFF2-40B4-BE49-F238E27FC236}">
                <a16:creationId xmlns:a16="http://schemas.microsoft.com/office/drawing/2014/main" id="{8A917F8E-5BB0-0274-8C9E-A07DD64895BD}"/>
              </a:ext>
            </a:extLst>
          </p:cNvPr>
          <p:cNvSpPr txBox="1">
            <a:spLocks/>
          </p:cNvSpPr>
          <p:nvPr/>
        </p:nvSpPr>
        <p:spPr>
          <a:xfrm>
            <a:off x="220733" y="657326"/>
            <a:ext cx="11750534" cy="2933367"/>
          </a:xfrm>
          <a:prstGeom prst="rect">
            <a:avLst/>
          </a:prstGeom>
        </p:spPr>
        <p:txBody>
          <a:bodyPr lIns="0" tIns="0" rIns="0" bIns="0" anchor="t"/>
          <a:lstStyle>
            <a:lvl1pPr marL="0" algn="l" eaLnBrk="1" hangingPunct="1">
              <a:defRPr sz="4800">
                <a:solidFill>
                  <a:schemeClr val="tx1"/>
                </a:solidFill>
                <a:latin typeface="Inter Medium" panose="02000503000000020004" pitchFamily="2" charset="0"/>
                <a:ea typeface="Inter Medium" panose="02000503000000020004" pitchFamily="2" charset="0"/>
                <a:cs typeface="+mn-cs"/>
              </a:defRPr>
            </a:lvl1pPr>
            <a:lvl2pPr marL="0" algn="l" eaLnBrk="1" hangingPunct="1">
              <a:defRPr sz="4800">
                <a:solidFill>
                  <a:schemeClr val="tx1"/>
                </a:solidFill>
                <a:latin typeface="+mn-lt"/>
                <a:ea typeface="+mn-ea"/>
                <a:cs typeface="+mn-cs"/>
              </a:defRPr>
            </a:lvl2pPr>
            <a:lvl3pPr marL="0" algn="l" eaLnBrk="1" hangingPunct="1">
              <a:defRPr sz="4800">
                <a:solidFill>
                  <a:schemeClr val="tx1"/>
                </a:solidFill>
                <a:latin typeface="+mn-lt"/>
                <a:ea typeface="+mn-ea"/>
                <a:cs typeface="+mn-cs"/>
              </a:defRPr>
            </a:lvl3pPr>
            <a:lvl4pPr marL="0" algn="l" eaLnBrk="1" hangingPunct="1">
              <a:defRPr sz="4800">
                <a:solidFill>
                  <a:schemeClr val="tx1"/>
                </a:solidFill>
                <a:latin typeface="+mn-lt"/>
                <a:ea typeface="+mn-ea"/>
                <a:cs typeface="+mn-cs"/>
              </a:defRPr>
            </a:lvl4pPr>
            <a:lvl5pPr marL="0" algn="l" eaLnBrk="1" hangingPunct="1">
              <a:defRPr sz="48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267970" indent="-179070">
              <a:lnSpc>
                <a:spcPct val="140000"/>
              </a:lnSpc>
              <a:buFont typeface="Wingdings" panose="05000000000000000000" pitchFamily="2" charset="2"/>
              <a:buChar char="§"/>
            </a:pPr>
            <a:r>
              <a:rPr lang="pl-PL" sz="2000" b="1" dirty="0">
                <a:latin typeface="+mn-lt"/>
                <a:ea typeface="+mn-ea"/>
              </a:rPr>
              <a:t>brak dostępu do odpowiednich materiałów</a:t>
            </a:r>
            <a:r>
              <a:rPr lang="pl-PL" sz="2000" dirty="0">
                <a:latin typeface="+mn-lt"/>
                <a:ea typeface="+mn-ea"/>
              </a:rPr>
              <a:t>: często osoby z niepełnosprawnościami napotykają trudności </a:t>
            </a:r>
            <a:br>
              <a:rPr lang="pl-PL" sz="2000" dirty="0">
                <a:latin typeface="+mn-lt"/>
                <a:ea typeface="+mn-ea"/>
              </a:rPr>
            </a:br>
            <a:r>
              <a:rPr lang="pl-PL" sz="2000" dirty="0">
                <a:latin typeface="+mn-lt"/>
                <a:ea typeface="+mn-ea"/>
              </a:rPr>
              <a:t>w dostępie do odpowiednich podręczników, materiałów audiowizualnych lub innych narzędzi nauki języka obcego. Brak tych materiałów może utrudniać proces nauki i prowadzić do popełniania błędów;</a:t>
            </a:r>
            <a:endParaRPr lang="pl-PL" sz="2000" dirty="0">
              <a:latin typeface="+mn-lt"/>
              <a:ea typeface="+mn-ea"/>
              <a:cs typeface="Arial"/>
            </a:endParaRPr>
          </a:p>
          <a:p>
            <a:pPr marL="267970" indent="-179070">
              <a:lnSpc>
                <a:spcPct val="140000"/>
              </a:lnSpc>
              <a:buFont typeface="Wingdings" panose="05000000000000000000" pitchFamily="2" charset="2"/>
              <a:buChar char="§"/>
            </a:pPr>
            <a:r>
              <a:rPr lang="pl-PL" sz="2000" b="1" dirty="0">
                <a:latin typeface="+mn-lt"/>
                <a:ea typeface="+mn-ea"/>
              </a:rPr>
              <a:t>trudności w porozumiewaniu się</a:t>
            </a:r>
            <a:r>
              <a:rPr lang="pl-PL" sz="2000" dirty="0">
                <a:latin typeface="+mn-lt"/>
                <a:ea typeface="+mn-ea"/>
              </a:rPr>
              <a:t>: niektóre osoby z niepełnosprawnościami mogą mieć trudności </a:t>
            </a:r>
            <a:br>
              <a:rPr lang="pl-PL" sz="2000" dirty="0">
                <a:latin typeface="+mn-lt"/>
                <a:ea typeface="+mn-ea"/>
              </a:rPr>
            </a:br>
            <a:r>
              <a:rPr lang="pl-PL" sz="2000" dirty="0">
                <a:latin typeface="+mn-lt"/>
                <a:ea typeface="+mn-ea"/>
              </a:rPr>
              <a:t>w porozumiewaniu się w języku obcym, zwłaszcza jeśli mają trudności w komunikacji werbalnej. </a:t>
            </a:r>
            <a:br>
              <a:rPr lang="pl-PL" sz="2000" dirty="0">
                <a:latin typeface="+mn-lt"/>
                <a:ea typeface="+mn-ea"/>
              </a:rPr>
            </a:br>
            <a:r>
              <a:rPr lang="pl-PL" sz="2000" dirty="0">
                <a:latin typeface="+mn-lt"/>
                <a:ea typeface="+mn-ea"/>
              </a:rPr>
              <a:t>Mogą popełniać błędy gramatyczne, związane ze słownictwem;</a:t>
            </a:r>
            <a:endParaRPr lang="pl-PL" sz="2000" dirty="0">
              <a:latin typeface="+mn-lt"/>
              <a:ea typeface="+mn-ea"/>
              <a:cs typeface="Arial"/>
            </a:endParaRPr>
          </a:p>
        </p:txBody>
      </p:sp>
      <p:sp>
        <p:nvSpPr>
          <p:cNvPr id="3" name="Symbol zastępczy numeru slajdu 2">
            <a:extLst>
              <a:ext uri="{FF2B5EF4-FFF2-40B4-BE49-F238E27FC236}">
                <a16:creationId xmlns:a16="http://schemas.microsoft.com/office/drawing/2014/main" id="{97C99931-7576-9A75-FFAA-0FFCCBDE702A}"/>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23</a:t>
            </a:fld>
            <a:endParaRPr lang="pl-PL" dirty="0"/>
          </a:p>
        </p:txBody>
      </p:sp>
    </p:spTree>
    <p:extLst>
      <p:ext uri="{BB962C8B-B14F-4D97-AF65-F5344CB8AC3E}">
        <p14:creationId xmlns:p14="http://schemas.microsoft.com/office/powerpoint/2010/main" val="2562028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03776994-0A65-E5DC-D25A-B0745C0EA65F}"/>
              </a:ext>
            </a:extLst>
          </p:cNvPr>
          <p:cNvSpPr txBox="1">
            <a:spLocks noGrp="1"/>
          </p:cNvSpPr>
          <p:nvPr>
            <p:ph type="title"/>
          </p:nvPr>
        </p:nvSpPr>
        <p:spPr>
          <a:xfrm>
            <a:off x="155786" y="0"/>
            <a:ext cx="9036423" cy="7703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Błędy przy nauce języka obcego (3 z 3)  </a:t>
            </a:r>
          </a:p>
          <a:p>
            <a:pPr defTabSz="371521">
              <a:lnSpc>
                <a:spcPct val="100000"/>
              </a:lnSpc>
              <a:spcBef>
                <a:spcPts val="0"/>
              </a:spcBef>
              <a:defRPr/>
            </a:pPr>
            <a:endParaRPr lang="pl-PL" sz="3600" b="1" kern="0" dirty="0">
              <a:latin typeface="+mn-lt"/>
            </a:endParaRPr>
          </a:p>
        </p:txBody>
      </p:sp>
      <p:sp>
        <p:nvSpPr>
          <p:cNvPr id="7" name="Symbol zastępczy tekstu 4">
            <a:extLst>
              <a:ext uri="{FF2B5EF4-FFF2-40B4-BE49-F238E27FC236}">
                <a16:creationId xmlns:a16="http://schemas.microsoft.com/office/drawing/2014/main" id="{A05DBA0F-EA79-7A2B-5DA1-CA277668612A}"/>
              </a:ext>
            </a:extLst>
          </p:cNvPr>
          <p:cNvSpPr txBox="1">
            <a:spLocks/>
          </p:cNvSpPr>
          <p:nvPr/>
        </p:nvSpPr>
        <p:spPr>
          <a:xfrm>
            <a:off x="155786" y="848190"/>
            <a:ext cx="11656769" cy="3394491"/>
          </a:xfrm>
          <a:prstGeom prst="rect">
            <a:avLst/>
          </a:prstGeom>
        </p:spPr>
        <p:txBody>
          <a:bodyPr lIns="0" tIns="0" rIns="0" bIns="0" anchor="t"/>
          <a:lstStyle>
            <a:lvl1pPr marL="0" algn="l" eaLnBrk="1" hangingPunct="1">
              <a:defRPr sz="4800">
                <a:solidFill>
                  <a:schemeClr val="tx1"/>
                </a:solidFill>
                <a:latin typeface="Inter Medium" panose="02000503000000020004" pitchFamily="2" charset="0"/>
                <a:ea typeface="Inter Medium" panose="02000503000000020004" pitchFamily="2" charset="0"/>
                <a:cs typeface="+mn-cs"/>
              </a:defRPr>
            </a:lvl1pPr>
            <a:lvl2pPr marL="0" algn="l" eaLnBrk="1" hangingPunct="1">
              <a:defRPr sz="4800">
                <a:solidFill>
                  <a:schemeClr val="tx1"/>
                </a:solidFill>
                <a:latin typeface="+mn-lt"/>
                <a:ea typeface="+mn-ea"/>
                <a:cs typeface="+mn-cs"/>
              </a:defRPr>
            </a:lvl2pPr>
            <a:lvl3pPr marL="0" algn="l" eaLnBrk="1" hangingPunct="1">
              <a:defRPr sz="4800">
                <a:solidFill>
                  <a:schemeClr val="tx1"/>
                </a:solidFill>
                <a:latin typeface="+mn-lt"/>
                <a:ea typeface="+mn-ea"/>
                <a:cs typeface="+mn-cs"/>
              </a:defRPr>
            </a:lvl3pPr>
            <a:lvl4pPr marL="0" algn="l" eaLnBrk="1" hangingPunct="1">
              <a:defRPr sz="4800">
                <a:solidFill>
                  <a:schemeClr val="tx1"/>
                </a:solidFill>
                <a:latin typeface="+mn-lt"/>
                <a:ea typeface="+mn-ea"/>
                <a:cs typeface="+mn-cs"/>
              </a:defRPr>
            </a:lvl4pPr>
            <a:lvl5pPr marL="0" algn="l" eaLnBrk="1" hangingPunct="1">
              <a:defRPr sz="48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267970" indent="-179070">
              <a:lnSpc>
                <a:spcPct val="140000"/>
              </a:lnSpc>
              <a:buFont typeface="Wingdings" panose="05000000000000000000" pitchFamily="2" charset="2"/>
              <a:buChar char="§"/>
            </a:pPr>
            <a:r>
              <a:rPr lang="pl-PL" sz="2000" b="1" dirty="0">
                <a:latin typeface="+mn-lt"/>
                <a:ea typeface="+mn-ea"/>
              </a:rPr>
              <a:t>trudności w koncentracji: </a:t>
            </a:r>
            <a:r>
              <a:rPr lang="pl-PL" sz="2000" dirty="0">
                <a:latin typeface="+mn-lt"/>
                <a:ea typeface="+mn-ea"/>
              </a:rPr>
              <a:t>osoby z niepełnosprawnościami mogą mieć trudności w koncentracji na nauce języka obcego z powodu innych problemów zdrowotnych lub ograniczeń poznawczych. Mogą przeoczyć ważne informacje lub popełnić błędy z powodu braku koncentracji.</a:t>
            </a:r>
          </a:p>
          <a:p>
            <a:pPr>
              <a:lnSpc>
                <a:spcPct val="140000"/>
              </a:lnSpc>
            </a:pPr>
            <a:endParaRPr lang="pl-PL" sz="2000" dirty="0">
              <a:latin typeface="+mn-lt"/>
              <a:ea typeface="+mn-ea"/>
            </a:endParaRPr>
          </a:p>
          <a:p>
            <a:pPr indent="-179705">
              <a:lnSpc>
                <a:spcPct val="140000"/>
              </a:lnSpc>
            </a:pPr>
            <a:r>
              <a:rPr lang="pl-PL" sz="2000" dirty="0">
                <a:latin typeface="+mn-lt"/>
                <a:ea typeface="+mn-ea"/>
              </a:rPr>
              <a:t>Ważne jest zrozumienie indywidualnych potrzeb i trudności studentów </a:t>
            </a:r>
            <a:br>
              <a:rPr lang="pl-PL" sz="2000" dirty="0">
                <a:latin typeface="+mn-lt"/>
                <a:ea typeface="+mn-ea"/>
              </a:rPr>
            </a:br>
            <a:r>
              <a:rPr lang="pl-PL" sz="2000" dirty="0">
                <a:latin typeface="+mn-lt"/>
                <a:ea typeface="+mn-ea"/>
              </a:rPr>
              <a:t>z niepełnosprawnościami przy nauce języka obcego. Dostosowanie metodyki nauczania i zapewnienie odpowiednich narzędzi może pomóc w minimalizowaniu popełniania błędów i ułatwieniu procesu nauki.</a:t>
            </a:r>
            <a:endParaRPr lang="pl-PL" sz="2000" dirty="0">
              <a:latin typeface="+mn-lt"/>
              <a:ea typeface="+mn-ea"/>
              <a:cs typeface="Arial"/>
            </a:endParaRPr>
          </a:p>
        </p:txBody>
      </p:sp>
      <p:sp>
        <p:nvSpPr>
          <p:cNvPr id="3" name="Prostokąt 2" descr="&quot; &quot;">
            <a:extLst>
              <a:ext uri="{FF2B5EF4-FFF2-40B4-BE49-F238E27FC236}">
                <a16:creationId xmlns:a16="http://schemas.microsoft.com/office/drawing/2014/main" id="{012CED83-4C79-A234-73CC-6EAF5DE25CC3}"/>
              </a:ext>
            </a:extLst>
          </p:cNvPr>
          <p:cNvSpPr/>
          <p:nvPr/>
        </p:nvSpPr>
        <p:spPr>
          <a:xfrm>
            <a:off x="2847975" y="5346855"/>
            <a:ext cx="9344025" cy="772617"/>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Pomimo tych wszystkich trudności i nakładów pracy nauka języka obcego przynosi osobie z niepełnosprawnością znacznie więcej korzyści </a:t>
            </a:r>
          </a:p>
        </p:txBody>
      </p:sp>
      <p:sp>
        <p:nvSpPr>
          <p:cNvPr id="5" name="Symbol zastępczy numeru slajdu 4">
            <a:extLst>
              <a:ext uri="{FF2B5EF4-FFF2-40B4-BE49-F238E27FC236}">
                <a16:creationId xmlns:a16="http://schemas.microsoft.com/office/drawing/2014/main" id="{03240781-B135-37B9-9D9F-2EE08846D8B5}"/>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24</a:t>
            </a:fld>
            <a:endParaRPr lang="pl-PL" dirty="0"/>
          </a:p>
        </p:txBody>
      </p:sp>
      <p:pic>
        <p:nvPicPr>
          <p:cNvPr id="6" name="Obraz 5">
            <a:extLst>
              <a:ext uri="{FF2B5EF4-FFF2-40B4-BE49-F238E27FC236}">
                <a16:creationId xmlns:a16="http://schemas.microsoft.com/office/drawing/2014/main" id="{1F200CA2-2A79-5149-AB94-AAB508DF622E}"/>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2847975" y="5346854"/>
            <a:ext cx="772617" cy="772617"/>
          </a:xfrm>
          <a:prstGeom prst="rect">
            <a:avLst/>
          </a:prstGeom>
          <a:solidFill>
            <a:srgbClr val="002060"/>
          </a:solidFill>
        </p:spPr>
      </p:pic>
    </p:spTree>
    <p:extLst>
      <p:ext uri="{BB962C8B-B14F-4D97-AF65-F5344CB8AC3E}">
        <p14:creationId xmlns:p14="http://schemas.microsoft.com/office/powerpoint/2010/main" val="1133558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03776994-0A65-E5DC-D25A-B0745C0EA65F}"/>
              </a:ext>
              <a:ext uri="{C183D7F6-B498-43B3-948B-1728B52AA6E4}">
                <adec:decorative xmlns:adec="http://schemas.microsoft.com/office/drawing/2017/decorative" val="0"/>
              </a:ext>
            </a:extLst>
          </p:cNvPr>
          <p:cNvSpPr txBox="1">
            <a:spLocks noGrp="1"/>
          </p:cNvSpPr>
          <p:nvPr>
            <p:ph type="title"/>
          </p:nvPr>
        </p:nvSpPr>
        <p:spPr>
          <a:xfrm>
            <a:off x="165853" y="0"/>
            <a:ext cx="9287612" cy="63649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Korzyści z nauki języka obcego (1 z 3)  </a:t>
            </a:r>
          </a:p>
          <a:p>
            <a:pPr defTabSz="371521">
              <a:lnSpc>
                <a:spcPct val="100000"/>
              </a:lnSpc>
              <a:spcBef>
                <a:spcPts val="0"/>
              </a:spcBef>
              <a:defRPr/>
            </a:pPr>
            <a:endParaRPr lang="pl-PL" sz="3600" b="1" kern="0" dirty="0">
              <a:latin typeface="+mn-lt"/>
            </a:endParaRPr>
          </a:p>
        </p:txBody>
      </p:sp>
      <p:sp>
        <p:nvSpPr>
          <p:cNvPr id="7" name="Symbol zastępczy tekstu 4">
            <a:extLst>
              <a:ext uri="{FF2B5EF4-FFF2-40B4-BE49-F238E27FC236}">
                <a16:creationId xmlns:a16="http://schemas.microsoft.com/office/drawing/2014/main" id="{A05DBA0F-EA79-7A2B-5DA1-CA277668612A}"/>
              </a:ext>
            </a:extLst>
          </p:cNvPr>
          <p:cNvSpPr txBox="1">
            <a:spLocks/>
          </p:cNvSpPr>
          <p:nvPr/>
        </p:nvSpPr>
        <p:spPr>
          <a:xfrm>
            <a:off x="165853" y="647836"/>
            <a:ext cx="11740008" cy="4577308"/>
          </a:xfrm>
          <a:prstGeom prst="rect">
            <a:avLst/>
          </a:prstGeom>
        </p:spPr>
        <p:txBody>
          <a:bodyPr lIns="0" tIns="0" rIns="0" bIns="0" anchor="t"/>
          <a:lstStyle>
            <a:lvl1pPr marL="0" algn="l" eaLnBrk="1" hangingPunct="1">
              <a:defRPr sz="4800">
                <a:solidFill>
                  <a:schemeClr val="tx1"/>
                </a:solidFill>
                <a:latin typeface="Inter Medium" panose="02000503000000020004" pitchFamily="2" charset="0"/>
                <a:ea typeface="Inter Medium" panose="02000503000000020004" pitchFamily="2" charset="0"/>
                <a:cs typeface="+mn-cs"/>
              </a:defRPr>
            </a:lvl1pPr>
            <a:lvl2pPr marL="0" algn="l" eaLnBrk="1" hangingPunct="1">
              <a:defRPr sz="4800">
                <a:solidFill>
                  <a:schemeClr val="tx1"/>
                </a:solidFill>
                <a:latin typeface="+mn-lt"/>
                <a:ea typeface="+mn-ea"/>
                <a:cs typeface="+mn-cs"/>
              </a:defRPr>
            </a:lvl2pPr>
            <a:lvl3pPr marL="0" algn="l" eaLnBrk="1" hangingPunct="1">
              <a:defRPr sz="4800">
                <a:solidFill>
                  <a:schemeClr val="tx1"/>
                </a:solidFill>
                <a:latin typeface="+mn-lt"/>
                <a:ea typeface="+mn-ea"/>
                <a:cs typeface="+mn-cs"/>
              </a:defRPr>
            </a:lvl3pPr>
            <a:lvl4pPr marL="0" algn="l" eaLnBrk="1" hangingPunct="1">
              <a:defRPr sz="4800">
                <a:solidFill>
                  <a:schemeClr val="tx1"/>
                </a:solidFill>
                <a:latin typeface="+mn-lt"/>
                <a:ea typeface="+mn-ea"/>
                <a:cs typeface="+mn-cs"/>
              </a:defRPr>
            </a:lvl4pPr>
            <a:lvl5pPr marL="0" algn="l" eaLnBrk="1" hangingPunct="1">
              <a:defRPr sz="48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179070">
              <a:lnSpc>
                <a:spcPct val="150000"/>
              </a:lnSpc>
            </a:pPr>
            <a:r>
              <a:rPr lang="pl-PL" sz="2000" dirty="0">
                <a:latin typeface="+mn-lt"/>
                <a:ea typeface="+mn-ea"/>
              </a:rPr>
              <a:t>Nauka języka obcego może przynieść wiele korzyści studentom z niepełnosprawnością.  </a:t>
            </a:r>
          </a:p>
          <a:p>
            <a:pPr marL="450850" indent="-271145">
              <a:lnSpc>
                <a:spcPct val="150000"/>
              </a:lnSpc>
              <a:buFont typeface="Wingdings" panose="05000000000000000000" pitchFamily="2" charset="2"/>
              <a:buChar char="§"/>
            </a:pPr>
            <a:r>
              <a:rPr lang="pl-PL" sz="2000" b="1" dirty="0">
                <a:latin typeface="+mn-lt"/>
                <a:ea typeface="+mn-ea"/>
              </a:rPr>
              <a:t>komunikacja: </a:t>
            </a:r>
            <a:r>
              <a:rPr lang="pl-PL" sz="2000" dirty="0">
                <a:latin typeface="+mn-lt"/>
                <a:ea typeface="+mn-ea"/>
              </a:rPr>
              <a:t>nauka języka obcego pozwala studentom z niepełnosprawnością na efektywną komunikację </a:t>
            </a:r>
            <a:br>
              <a:rPr lang="pl-PL" sz="2000" dirty="0">
                <a:latin typeface="+mn-lt"/>
                <a:ea typeface="+mn-ea"/>
              </a:rPr>
            </a:br>
            <a:r>
              <a:rPr lang="pl-PL" sz="2000" dirty="0">
                <a:latin typeface="+mn-lt"/>
                <a:ea typeface="+mn-ea"/>
              </a:rPr>
              <a:t>z osobami z innych krajów i kultur. Dzięki nauce języka obcego mogą łatwiej porozumieć się, podróżować </a:t>
            </a:r>
            <a:br>
              <a:rPr lang="pl-PL" sz="2000" dirty="0">
                <a:latin typeface="+mn-lt"/>
                <a:ea typeface="+mn-ea"/>
              </a:rPr>
            </a:br>
            <a:r>
              <a:rPr lang="pl-PL" sz="2000" dirty="0">
                <a:latin typeface="+mn-lt"/>
                <a:ea typeface="+mn-ea"/>
              </a:rPr>
              <a:t>i nawiązywać kontakty międzynarodowe;</a:t>
            </a:r>
            <a:endParaRPr lang="pl-PL" sz="2000" dirty="0">
              <a:latin typeface="+mn-lt"/>
              <a:ea typeface="+mn-ea"/>
              <a:cs typeface="Arial"/>
            </a:endParaRPr>
          </a:p>
          <a:p>
            <a:pPr marL="450850" indent="-271145">
              <a:lnSpc>
                <a:spcPct val="150000"/>
              </a:lnSpc>
              <a:buFont typeface="Wingdings" panose="05000000000000000000" pitchFamily="2" charset="2"/>
              <a:buChar char="§"/>
            </a:pPr>
            <a:r>
              <a:rPr lang="pl-PL" sz="2000" b="1" dirty="0">
                <a:latin typeface="+mn-lt"/>
                <a:ea typeface="+mn-ea"/>
              </a:rPr>
              <a:t>samodzielność:</a:t>
            </a:r>
            <a:r>
              <a:rPr lang="pl-PL" sz="2000" dirty="0">
                <a:latin typeface="+mn-lt"/>
                <a:ea typeface="+mn-ea"/>
              </a:rPr>
              <a:t> umiejętność porozumiewania się w języku obcym daje studentom z niepełnosprawnością większą samodzielność. Mogą poruszać się po świecie bez konieczności polegania na tłumaczach lub opiekunach;</a:t>
            </a:r>
            <a:endParaRPr lang="pl-PL" sz="2000" dirty="0">
              <a:latin typeface="+mn-lt"/>
              <a:ea typeface="+mn-ea"/>
              <a:cs typeface="Arial"/>
            </a:endParaRPr>
          </a:p>
          <a:p>
            <a:pPr marL="450850" indent="-271145">
              <a:lnSpc>
                <a:spcPct val="150000"/>
              </a:lnSpc>
              <a:buFont typeface="Wingdings" panose="05000000000000000000" pitchFamily="2" charset="2"/>
              <a:buChar char="§"/>
            </a:pPr>
            <a:r>
              <a:rPr lang="pl-PL" sz="2000" b="1" dirty="0">
                <a:latin typeface="+mn-lt"/>
                <a:ea typeface="+mn-ea"/>
              </a:rPr>
              <a:t>rozwój umysłowy: </a:t>
            </a:r>
            <a:r>
              <a:rPr lang="pl-PL" sz="2000" dirty="0">
                <a:latin typeface="+mn-lt"/>
                <a:ea typeface="+mn-ea"/>
              </a:rPr>
              <a:t>nauka języka obcego wymaga podejmowania nowych wyzwań intelektualnych, co sprzyja rozwojowi umysłowemu. Studenci z niepełnosprawnością mogą rozwijać swoje zdolności poznawcze, pamięć, koncentrację i logiczne myślenie;</a:t>
            </a:r>
            <a:endParaRPr lang="pl-PL" sz="2000" dirty="0">
              <a:latin typeface="+mn-lt"/>
              <a:ea typeface="+mn-ea"/>
              <a:cs typeface="Arial"/>
            </a:endParaRPr>
          </a:p>
        </p:txBody>
      </p:sp>
      <p:sp>
        <p:nvSpPr>
          <p:cNvPr id="3" name="Symbol zastępczy numeru slajdu 2">
            <a:extLst>
              <a:ext uri="{FF2B5EF4-FFF2-40B4-BE49-F238E27FC236}">
                <a16:creationId xmlns:a16="http://schemas.microsoft.com/office/drawing/2014/main" id="{86AD8BF9-CBAF-9023-8D28-F17BFEECC159}"/>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25</a:t>
            </a:fld>
            <a:endParaRPr lang="pl-PL" dirty="0"/>
          </a:p>
        </p:txBody>
      </p:sp>
    </p:spTree>
    <p:extLst>
      <p:ext uri="{BB962C8B-B14F-4D97-AF65-F5344CB8AC3E}">
        <p14:creationId xmlns:p14="http://schemas.microsoft.com/office/powerpoint/2010/main" val="11784814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6BA2E-A852-095C-D297-FBB7E1BDB16B}"/>
            </a:ext>
          </a:extLst>
        </p:cNvPr>
        <p:cNvGrpSpPr/>
        <p:nvPr/>
      </p:nvGrpSpPr>
      <p:grpSpPr>
        <a:xfrm>
          <a:off x="0" y="0"/>
          <a:ext cx="0" cy="0"/>
          <a:chOff x="0" y="0"/>
          <a:chExt cx="0" cy="0"/>
        </a:xfrm>
      </p:grpSpPr>
      <p:sp>
        <p:nvSpPr>
          <p:cNvPr id="4" name="Tytuł 1">
            <a:extLst>
              <a:ext uri="{FF2B5EF4-FFF2-40B4-BE49-F238E27FC236}">
                <a16:creationId xmlns:a16="http://schemas.microsoft.com/office/drawing/2014/main" id="{A488E04B-895B-3D9D-BD2C-63B295122761}"/>
              </a:ext>
            </a:extLst>
          </p:cNvPr>
          <p:cNvSpPr txBox="1">
            <a:spLocks noGrp="1"/>
          </p:cNvSpPr>
          <p:nvPr>
            <p:ph type="title"/>
          </p:nvPr>
        </p:nvSpPr>
        <p:spPr>
          <a:xfrm>
            <a:off x="165852" y="0"/>
            <a:ext cx="9287612" cy="65442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371521">
              <a:lnSpc>
                <a:spcPct val="100000"/>
              </a:lnSpc>
              <a:spcBef>
                <a:spcPts val="0"/>
              </a:spcBef>
              <a:defRPr/>
            </a:pPr>
            <a:r>
              <a:rPr lang="pl-PL" sz="3600" b="1" kern="0" dirty="0">
                <a:latin typeface="+mn-lt"/>
              </a:rPr>
              <a:t>Korzyści z nauki języka obcego (2 z 3)  </a:t>
            </a:r>
          </a:p>
          <a:p>
            <a:pPr defTabSz="371521">
              <a:lnSpc>
                <a:spcPct val="100000"/>
              </a:lnSpc>
              <a:spcBef>
                <a:spcPts val="0"/>
              </a:spcBef>
              <a:defRPr/>
            </a:pPr>
            <a:endParaRPr lang="pl-PL" sz="3600" b="1" kern="0" dirty="0">
              <a:latin typeface="+mn-lt"/>
            </a:endParaRPr>
          </a:p>
        </p:txBody>
      </p:sp>
      <p:sp>
        <p:nvSpPr>
          <p:cNvPr id="7" name="Symbol zastępczy tekstu 4">
            <a:extLst>
              <a:ext uri="{FF2B5EF4-FFF2-40B4-BE49-F238E27FC236}">
                <a16:creationId xmlns:a16="http://schemas.microsoft.com/office/drawing/2014/main" id="{81877F53-B876-4634-41D0-D0BC6B9A08FF}"/>
              </a:ext>
            </a:extLst>
          </p:cNvPr>
          <p:cNvSpPr txBox="1">
            <a:spLocks/>
          </p:cNvSpPr>
          <p:nvPr/>
        </p:nvSpPr>
        <p:spPr>
          <a:xfrm>
            <a:off x="165852" y="654423"/>
            <a:ext cx="11600050" cy="3768287"/>
          </a:xfrm>
          <a:prstGeom prst="rect">
            <a:avLst/>
          </a:prstGeom>
        </p:spPr>
        <p:txBody>
          <a:bodyPr lIns="0" tIns="0" rIns="0" bIns="0" anchor="t"/>
          <a:lstStyle>
            <a:lvl1pPr marL="0" algn="l" eaLnBrk="1" hangingPunct="1">
              <a:defRPr sz="4800">
                <a:solidFill>
                  <a:schemeClr val="tx1"/>
                </a:solidFill>
                <a:latin typeface="Inter Medium" panose="02000503000000020004" pitchFamily="2" charset="0"/>
                <a:ea typeface="Inter Medium" panose="02000503000000020004" pitchFamily="2" charset="0"/>
                <a:cs typeface="+mn-cs"/>
              </a:defRPr>
            </a:lvl1pPr>
            <a:lvl2pPr marL="0" algn="l" eaLnBrk="1" hangingPunct="1">
              <a:defRPr sz="4800">
                <a:solidFill>
                  <a:schemeClr val="tx1"/>
                </a:solidFill>
                <a:latin typeface="+mn-lt"/>
                <a:ea typeface="+mn-ea"/>
                <a:cs typeface="+mn-cs"/>
              </a:defRPr>
            </a:lvl2pPr>
            <a:lvl3pPr marL="0" algn="l" eaLnBrk="1" hangingPunct="1">
              <a:defRPr sz="4800">
                <a:solidFill>
                  <a:schemeClr val="tx1"/>
                </a:solidFill>
                <a:latin typeface="+mn-lt"/>
                <a:ea typeface="+mn-ea"/>
                <a:cs typeface="+mn-cs"/>
              </a:defRPr>
            </a:lvl3pPr>
            <a:lvl4pPr marL="0" algn="l" eaLnBrk="1" hangingPunct="1">
              <a:defRPr sz="4800">
                <a:solidFill>
                  <a:schemeClr val="tx1"/>
                </a:solidFill>
                <a:latin typeface="+mn-lt"/>
                <a:ea typeface="+mn-ea"/>
                <a:cs typeface="+mn-cs"/>
              </a:defRPr>
            </a:lvl4pPr>
            <a:lvl5pPr marL="0" algn="l" eaLnBrk="1" hangingPunct="1">
              <a:defRPr sz="48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450850" indent="-271145">
              <a:lnSpc>
                <a:spcPct val="150000"/>
              </a:lnSpc>
              <a:spcBef>
                <a:spcPts val="600"/>
              </a:spcBef>
              <a:buFont typeface="Wingdings" panose="05000000000000000000" pitchFamily="2" charset="2"/>
              <a:buChar char="§"/>
            </a:pPr>
            <a:r>
              <a:rPr lang="pl-PL" sz="2000" b="1" dirty="0">
                <a:latin typeface="+mn-lt"/>
                <a:ea typeface="+mn-ea"/>
              </a:rPr>
              <a:t>integracja społeczna: </a:t>
            </a:r>
            <a:r>
              <a:rPr lang="pl-PL" sz="2000" dirty="0">
                <a:latin typeface="+mn-lt"/>
                <a:ea typeface="+mn-ea"/>
              </a:rPr>
              <a:t>nauka języka obcego może pomóc w integracji społecznej studentów </a:t>
            </a:r>
            <a:br>
              <a:rPr lang="pl-PL" sz="2000" dirty="0">
                <a:latin typeface="+mn-lt"/>
                <a:ea typeface="+mn-ea"/>
              </a:rPr>
            </a:br>
            <a:r>
              <a:rPr lang="pl-PL" sz="2000" dirty="0">
                <a:latin typeface="+mn-lt"/>
                <a:ea typeface="+mn-ea"/>
              </a:rPr>
              <a:t>z niepełnosprawnością. Dzięki umiejętności porozumiewania się w języku obcym mogą uczestniczyć </a:t>
            </a:r>
            <a:br>
              <a:rPr lang="pl-PL" sz="2000" dirty="0">
                <a:latin typeface="+mn-lt"/>
                <a:ea typeface="+mn-ea"/>
              </a:rPr>
            </a:br>
            <a:r>
              <a:rPr lang="pl-PL" sz="2000" dirty="0">
                <a:latin typeface="+mn-lt"/>
                <a:ea typeface="+mn-ea"/>
              </a:rPr>
              <a:t>w różnych społecznych i kulturalnych wydarzeniach, nawiązywać nowe przyjaźnie i poczuć większą przynależność;</a:t>
            </a:r>
          </a:p>
          <a:p>
            <a:pPr marL="450850" indent="-271145">
              <a:lnSpc>
                <a:spcPct val="150000"/>
              </a:lnSpc>
              <a:spcBef>
                <a:spcPts val="600"/>
              </a:spcBef>
              <a:buFont typeface="Wingdings" panose="05000000000000000000" pitchFamily="2" charset="2"/>
              <a:buChar char="§"/>
            </a:pPr>
            <a:r>
              <a:rPr lang="pl-PL" sz="2000" b="1" dirty="0">
                <a:latin typeface="+mn-lt"/>
                <a:ea typeface="+mn-ea"/>
              </a:rPr>
              <a:t>zwiększenie szans na zatrudnienie: </a:t>
            </a:r>
            <a:r>
              <a:rPr lang="pl-PL" sz="2000" dirty="0">
                <a:latin typeface="+mn-lt"/>
                <a:ea typeface="+mn-ea"/>
              </a:rPr>
              <a:t>umiejętność posługiwania się językiem obcym może znacznie zwiększyć szanse na znalezienie pracy. Osoby z niepełnosprawnością, które znają język obcy, mogą być atrakcyjnymi kandydatami dla firm o międzynarodowym zasięgu, które poszukują pracowników ze znajomością obcych języków.</a:t>
            </a:r>
            <a:endParaRPr lang="pl-PL" sz="2000" dirty="0">
              <a:latin typeface="+mn-lt"/>
              <a:ea typeface="+mn-ea"/>
              <a:cs typeface="Arial"/>
            </a:endParaRPr>
          </a:p>
        </p:txBody>
      </p:sp>
      <p:sp>
        <p:nvSpPr>
          <p:cNvPr id="3" name="Symbol zastępczy numeru slajdu 2">
            <a:extLst>
              <a:ext uri="{FF2B5EF4-FFF2-40B4-BE49-F238E27FC236}">
                <a16:creationId xmlns:a16="http://schemas.microsoft.com/office/drawing/2014/main" id="{C46A4C37-FD27-03A9-C78C-7E159FC13AFB}"/>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26</a:t>
            </a:fld>
            <a:endParaRPr lang="pl-PL" dirty="0"/>
          </a:p>
        </p:txBody>
      </p:sp>
    </p:spTree>
    <p:extLst>
      <p:ext uri="{BB962C8B-B14F-4D97-AF65-F5344CB8AC3E}">
        <p14:creationId xmlns:p14="http://schemas.microsoft.com/office/powerpoint/2010/main" val="1743206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03776994-0A65-E5DC-D25A-B0745C0EA65F}"/>
              </a:ext>
            </a:extLst>
          </p:cNvPr>
          <p:cNvSpPr txBox="1">
            <a:spLocks noGrp="1"/>
          </p:cNvSpPr>
          <p:nvPr>
            <p:ph type="title"/>
          </p:nvPr>
        </p:nvSpPr>
        <p:spPr>
          <a:xfrm>
            <a:off x="172005" y="0"/>
            <a:ext cx="9272133" cy="70113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eaLnBrk="1" hangingPunct="1">
              <a:lnSpc>
                <a:spcPct val="72000"/>
              </a:lnSpc>
              <a:defRPr sz="7200" b="0" i="0">
                <a:solidFill>
                  <a:schemeClr val="tx1"/>
                </a:solidFill>
                <a:latin typeface="+mj-lt"/>
                <a:ea typeface="+mj-ea"/>
                <a:cs typeface="Verdana"/>
              </a:defRPr>
            </a:lvl1pPr>
          </a:lstStyle>
          <a:p>
            <a:pPr defTabSz="457200">
              <a:lnSpc>
                <a:spcPct val="100000"/>
              </a:lnSpc>
              <a:spcBef>
                <a:spcPts val="0"/>
              </a:spcBef>
              <a:defRPr/>
            </a:pPr>
            <a:r>
              <a:rPr lang="pl-PL" sz="3600" b="1" dirty="0">
                <a:latin typeface="+mn-lt"/>
              </a:rPr>
              <a:t>Korzyści z nauki języka obcego (3 z 3)  </a:t>
            </a:r>
          </a:p>
          <a:p>
            <a:pPr defTabSz="457200">
              <a:lnSpc>
                <a:spcPct val="100000"/>
              </a:lnSpc>
              <a:spcBef>
                <a:spcPts val="0"/>
              </a:spcBef>
              <a:defRPr/>
            </a:pPr>
            <a:endParaRPr lang="pl-PL" sz="3600" b="1" dirty="0">
              <a:latin typeface="+mn-lt"/>
            </a:endParaRPr>
          </a:p>
        </p:txBody>
      </p:sp>
      <p:sp>
        <p:nvSpPr>
          <p:cNvPr id="6" name="Symbol zastępczy tekstu 4">
            <a:extLst>
              <a:ext uri="{FF2B5EF4-FFF2-40B4-BE49-F238E27FC236}">
                <a16:creationId xmlns:a16="http://schemas.microsoft.com/office/drawing/2014/main" id="{EC493914-0C99-1EBF-78C5-EF7EBB9FCE7C}"/>
              </a:ext>
            </a:extLst>
          </p:cNvPr>
          <p:cNvSpPr txBox="1">
            <a:spLocks/>
          </p:cNvSpPr>
          <p:nvPr/>
        </p:nvSpPr>
        <p:spPr>
          <a:xfrm>
            <a:off x="172004" y="701140"/>
            <a:ext cx="11556575" cy="3003114"/>
          </a:xfrm>
          <a:prstGeom prst="rect">
            <a:avLst/>
          </a:prstGeom>
        </p:spPr>
        <p:txBody>
          <a:bodyPr lIns="0" tIns="0" rIns="0" bIns="0" anchor="t"/>
          <a:lstStyle>
            <a:lvl1pPr marL="0" algn="l" eaLnBrk="1" hangingPunct="1">
              <a:defRPr sz="4800">
                <a:solidFill>
                  <a:schemeClr val="tx1"/>
                </a:solidFill>
                <a:latin typeface="Inter Medium" panose="02000503000000020004" pitchFamily="2" charset="0"/>
                <a:ea typeface="Inter Medium" panose="02000503000000020004" pitchFamily="2" charset="0"/>
                <a:cs typeface="+mn-cs"/>
              </a:defRPr>
            </a:lvl1pPr>
            <a:lvl2pPr marL="0" algn="l" eaLnBrk="1" hangingPunct="1">
              <a:defRPr sz="4800">
                <a:solidFill>
                  <a:schemeClr val="tx1"/>
                </a:solidFill>
                <a:latin typeface="+mn-lt"/>
                <a:ea typeface="+mn-ea"/>
                <a:cs typeface="+mn-cs"/>
              </a:defRPr>
            </a:lvl2pPr>
            <a:lvl3pPr marL="0" algn="l" eaLnBrk="1" hangingPunct="1">
              <a:defRPr sz="4800">
                <a:solidFill>
                  <a:schemeClr val="tx1"/>
                </a:solidFill>
                <a:latin typeface="+mn-lt"/>
                <a:ea typeface="+mn-ea"/>
                <a:cs typeface="+mn-cs"/>
              </a:defRPr>
            </a:lvl3pPr>
            <a:lvl4pPr marL="0" algn="l" eaLnBrk="1" hangingPunct="1">
              <a:defRPr sz="4800">
                <a:solidFill>
                  <a:schemeClr val="tx1"/>
                </a:solidFill>
                <a:latin typeface="+mn-lt"/>
                <a:ea typeface="+mn-ea"/>
                <a:cs typeface="+mn-cs"/>
              </a:defRPr>
            </a:lvl4pPr>
            <a:lvl5pPr marL="0" algn="l" eaLnBrk="1" hangingPunct="1">
              <a:defRPr sz="4800">
                <a:solidFill>
                  <a:schemeClr val="tx1"/>
                </a:solidFill>
                <a:latin typeface="+mn-lt"/>
                <a:ea typeface="+mn-ea"/>
                <a:cs typeface="+mn-cs"/>
              </a:defRPr>
            </a:lvl5pPr>
            <a:lvl6pPr marL="2772739" eaLnBrk="1" hangingPunct="1">
              <a:defRPr>
                <a:latin typeface="+mn-lt"/>
                <a:ea typeface="+mn-ea"/>
                <a:cs typeface="+mn-cs"/>
              </a:defRPr>
            </a:lvl6pPr>
            <a:lvl7pPr marL="3327285" eaLnBrk="1" hangingPunct="1">
              <a:defRPr>
                <a:latin typeface="+mn-lt"/>
                <a:ea typeface="+mn-ea"/>
                <a:cs typeface="+mn-cs"/>
              </a:defRPr>
            </a:lvl7pPr>
            <a:lvl8pPr marL="3881833" eaLnBrk="1" hangingPunct="1">
              <a:defRPr>
                <a:latin typeface="+mn-lt"/>
                <a:ea typeface="+mn-ea"/>
                <a:cs typeface="+mn-cs"/>
              </a:defRPr>
            </a:lvl8pPr>
            <a:lvl9pPr marL="4436381" eaLnBrk="1" hangingPunct="1">
              <a:defRPr>
                <a:latin typeface="+mn-lt"/>
                <a:ea typeface="+mn-ea"/>
                <a:cs typeface="+mn-cs"/>
              </a:defRPr>
            </a:lvl9pPr>
          </a:lstStyle>
          <a:p>
            <a:pPr marL="356870" indent="-177800">
              <a:lnSpc>
                <a:spcPct val="150000"/>
              </a:lnSpc>
              <a:spcBef>
                <a:spcPts val="600"/>
              </a:spcBef>
              <a:buFont typeface="Wingdings" panose="05000000000000000000" pitchFamily="2" charset="2"/>
              <a:buChar char="§"/>
            </a:pPr>
            <a:r>
              <a:rPr lang="pl-PL" sz="2000" b="1" dirty="0">
                <a:latin typeface="+mn-lt"/>
                <a:ea typeface="+mn-ea"/>
              </a:rPr>
              <a:t>rozwój kulturowy: </a:t>
            </a:r>
            <a:r>
              <a:rPr lang="pl-PL" sz="2000" dirty="0">
                <a:latin typeface="+mn-lt"/>
                <a:ea typeface="+mn-ea"/>
              </a:rPr>
              <a:t>nauka języka obcego pozwala studentom z niepełnosprawnością na lepsze zrozumienie innych kultur. Dzięki temu mogą poszerzać swoją wiedzę o świecie, odkrywać nowe perspektywy i rozwijać tolerancję wobec inności;</a:t>
            </a:r>
          </a:p>
          <a:p>
            <a:pPr marL="356870" indent="-177800">
              <a:lnSpc>
                <a:spcPct val="150000"/>
              </a:lnSpc>
              <a:spcBef>
                <a:spcPts val="600"/>
              </a:spcBef>
              <a:buFont typeface="Wingdings" panose="05000000000000000000" pitchFamily="2" charset="2"/>
              <a:buChar char="§"/>
            </a:pPr>
            <a:r>
              <a:rPr lang="pl-PL" sz="2000" b="1" dirty="0">
                <a:latin typeface="+mn-lt"/>
                <a:ea typeface="+mn-ea"/>
              </a:rPr>
              <a:t>poprawa samooceny: </a:t>
            </a:r>
            <a:r>
              <a:rPr lang="pl-PL" sz="2000" dirty="0">
                <a:latin typeface="+mn-lt"/>
                <a:ea typeface="+mn-ea"/>
              </a:rPr>
              <a:t>studenci z niepełnosprawnością, którzy osiągają sukcesy w nauce języka obcego, mogą czuć się bardziej pewni siebie i zyskać większą samoocenę. Pokonywanie trudności i zdobywanie nowych umiejętności może wpływać pozytywnie na ich poczucie własnej wartości.</a:t>
            </a:r>
            <a:endParaRPr lang="pl-PL" sz="2000" dirty="0">
              <a:latin typeface="+mn-lt"/>
              <a:ea typeface="+mn-ea"/>
              <a:cs typeface="Arial"/>
            </a:endParaRPr>
          </a:p>
        </p:txBody>
      </p:sp>
      <p:sp>
        <p:nvSpPr>
          <p:cNvPr id="2" name="Prostokąt 1" descr="&quot; &quot;">
            <a:extLst>
              <a:ext uri="{FF2B5EF4-FFF2-40B4-BE49-F238E27FC236}">
                <a16:creationId xmlns:a16="http://schemas.microsoft.com/office/drawing/2014/main" id="{8D30528F-C1B5-DC21-BB9D-F40CA6523AA3}"/>
              </a:ext>
            </a:extLst>
          </p:cNvPr>
          <p:cNvSpPr/>
          <p:nvPr/>
        </p:nvSpPr>
        <p:spPr>
          <a:xfrm>
            <a:off x="4871940" y="5301628"/>
            <a:ext cx="7320060" cy="855232"/>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kern="0" dirty="0"/>
              <a:t>Warto młodym ludziom o tych aspektach przypominać, m.in. poprzez tworzenie tekstów do pracy nad ich tłumaczeniem. </a:t>
            </a:r>
          </a:p>
        </p:txBody>
      </p:sp>
      <p:sp>
        <p:nvSpPr>
          <p:cNvPr id="7" name="Symbol zastępczy numeru slajdu 6">
            <a:extLst>
              <a:ext uri="{FF2B5EF4-FFF2-40B4-BE49-F238E27FC236}">
                <a16:creationId xmlns:a16="http://schemas.microsoft.com/office/drawing/2014/main" id="{92783800-EE82-F3A5-89E1-37331AA194E9}"/>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27</a:t>
            </a:fld>
            <a:endParaRPr lang="pl-PL" dirty="0"/>
          </a:p>
        </p:txBody>
      </p:sp>
      <p:pic>
        <p:nvPicPr>
          <p:cNvPr id="3" name="Obraz 2">
            <a:extLst>
              <a:ext uri="{FF2B5EF4-FFF2-40B4-BE49-F238E27FC236}">
                <a16:creationId xmlns:a16="http://schemas.microsoft.com/office/drawing/2014/main" id="{5585190C-7AFC-6EBF-F217-E290627B4ABC}"/>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4871939" y="5301628"/>
            <a:ext cx="772617" cy="772617"/>
          </a:xfrm>
          <a:prstGeom prst="rect">
            <a:avLst/>
          </a:prstGeom>
        </p:spPr>
      </p:pic>
    </p:spTree>
    <p:extLst>
      <p:ext uri="{BB962C8B-B14F-4D97-AF65-F5344CB8AC3E}">
        <p14:creationId xmlns:p14="http://schemas.microsoft.com/office/powerpoint/2010/main" val="1234320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245;p14">
            <a:extLst>
              <a:ext uri="{FF2B5EF4-FFF2-40B4-BE49-F238E27FC236}">
                <a16:creationId xmlns:a16="http://schemas.microsoft.com/office/drawing/2014/main" id="{6A34EC91-C0AA-E0F3-6E74-1BC9C3E6A283}"/>
              </a:ext>
            </a:extLst>
          </p:cNvPr>
          <p:cNvSpPr txBox="1">
            <a:spLocks noGrp="1"/>
          </p:cNvSpPr>
          <p:nvPr>
            <p:ph type="title"/>
          </p:nvPr>
        </p:nvSpPr>
        <p:spPr>
          <a:xfrm>
            <a:off x="0" y="42880"/>
            <a:ext cx="9075778" cy="693355"/>
          </a:xfrm>
          <a:prstGeom prst="rect">
            <a:avLst/>
          </a:prstGeom>
          <a:noFill/>
          <a:ln>
            <a:noFill/>
          </a:ln>
        </p:spPr>
        <p:txBody>
          <a:bodyPr spcFirstLastPara="1" wrap="square" lIns="74275" tIns="37125" rIns="74275" bIns="37125" anchor="b" anchorCtr="0">
            <a:noAutofit/>
          </a:bodyPr>
          <a:lstStyle/>
          <a:p>
            <a:pPr>
              <a:buSzPts val="3600"/>
            </a:pPr>
            <a:r>
              <a:rPr lang="pl-PL" sz="3600" b="1" dirty="0">
                <a:latin typeface="Calibri" panose="020F0502020204030204" pitchFamily="34" charset="0"/>
                <a:ea typeface="Calibri" panose="020F0502020204030204" pitchFamily="34" charset="0"/>
                <a:cs typeface="Calibri" panose="020F0502020204030204" pitchFamily="34" charset="0"/>
              </a:rPr>
              <a:t>Podsumowanie</a:t>
            </a:r>
            <a:endParaRPr sz="3600" dirty="0">
              <a:latin typeface="Calibri" panose="020F0502020204030204" pitchFamily="34" charset="0"/>
              <a:ea typeface="Calibri" panose="020F0502020204030204" pitchFamily="34" charset="0"/>
              <a:cs typeface="Calibri" panose="020F0502020204030204" pitchFamily="34" charset="0"/>
            </a:endParaRPr>
          </a:p>
        </p:txBody>
      </p:sp>
      <p:sp>
        <p:nvSpPr>
          <p:cNvPr id="14" name="Google Shape;246;p14">
            <a:extLst>
              <a:ext uri="{FF2B5EF4-FFF2-40B4-BE49-F238E27FC236}">
                <a16:creationId xmlns:a16="http://schemas.microsoft.com/office/drawing/2014/main" id="{3E494990-A208-F29C-2CB3-00B28442B2BA}"/>
              </a:ext>
            </a:extLst>
          </p:cNvPr>
          <p:cNvSpPr txBox="1">
            <a:spLocks/>
          </p:cNvSpPr>
          <p:nvPr/>
        </p:nvSpPr>
        <p:spPr>
          <a:xfrm>
            <a:off x="-28573" y="856386"/>
            <a:ext cx="12192000" cy="2042083"/>
          </a:xfrm>
          <a:prstGeom prst="rect">
            <a:avLst/>
          </a:prstGeom>
          <a:noFill/>
          <a:ln>
            <a:noFill/>
          </a:ln>
        </p:spPr>
        <p:txBody>
          <a:bodyPr spcFirstLastPara="1" vert="horz" wrap="square" lIns="74275" tIns="37125" rIns="74275" bIns="37125"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indent="-180975">
              <a:lnSpc>
                <a:spcPct val="150000"/>
              </a:lnSpc>
              <a:spcBef>
                <a:spcPts val="0"/>
              </a:spcBef>
              <a:buSzPts val="1800"/>
              <a:buFont typeface="Noto Sans Symbols"/>
              <a:buChar char="▪"/>
            </a:pPr>
            <a:r>
              <a:rPr lang="pl-PL" sz="2000" dirty="0">
                <a:latin typeface="Calibri" panose="020F0502020204030204" pitchFamily="34" charset="0"/>
                <a:ea typeface="Calibri" panose="020F0502020204030204" pitchFamily="34" charset="0"/>
                <a:cs typeface="Calibri" panose="020F0502020204030204" pitchFamily="34" charset="0"/>
              </a:rPr>
              <a:t>pamiętaj, że u każdego z nas może pojawić się szczególna potrzeba w dowolnym momencie życia i każdy z nas może potrzebować wówczas różnego rodzaju wsparcia. </a:t>
            </a:r>
          </a:p>
          <a:p>
            <a:pPr marL="105750" indent="8549">
              <a:lnSpc>
                <a:spcPct val="150000"/>
              </a:lnSpc>
              <a:spcBef>
                <a:spcPts val="600"/>
              </a:spcBef>
              <a:buSzPts val="1800"/>
              <a:buFont typeface="Arial" panose="020B0604020202020204" pitchFamily="34" charset="0"/>
              <a:buNone/>
            </a:pPr>
            <a:endParaRPr lang="pl-PL" sz="2000" dirty="0">
              <a:latin typeface="Calibri" panose="020F0502020204030204" pitchFamily="34" charset="0"/>
              <a:ea typeface="Calibri" panose="020F0502020204030204" pitchFamily="34" charset="0"/>
              <a:cs typeface="Calibri" panose="020F0502020204030204" pitchFamily="34" charset="0"/>
            </a:endParaRPr>
          </a:p>
        </p:txBody>
      </p:sp>
      <p:pic>
        <p:nvPicPr>
          <p:cNvPr id="17" name="Google Shape;250;p14" descr="Obraz przedstawia grupę studentów, w tym osoby z niepełnosprawnościami.">
            <a:extLst>
              <a:ext uri="{FF2B5EF4-FFF2-40B4-BE49-F238E27FC236}">
                <a16:creationId xmlns:a16="http://schemas.microsoft.com/office/drawing/2014/main" id="{57A0D303-0927-A3BA-8468-D7CBFA5218AE}"/>
              </a:ext>
            </a:extLst>
          </p:cNvPr>
          <p:cNvPicPr preferRelativeResize="0"/>
          <p:nvPr/>
        </p:nvPicPr>
        <p:blipFill rotWithShape="1">
          <a:blip r:embed="rId3">
            <a:alphaModFix/>
          </a:blip>
          <a:srcRect/>
          <a:stretch/>
        </p:blipFill>
        <p:spPr>
          <a:xfrm>
            <a:off x="447785" y="3537460"/>
            <a:ext cx="2836046" cy="2464154"/>
          </a:xfrm>
          <a:prstGeom prst="rect">
            <a:avLst/>
          </a:prstGeom>
          <a:noFill/>
          <a:ln>
            <a:noFill/>
          </a:ln>
        </p:spPr>
      </p:pic>
      <p:sp>
        <p:nvSpPr>
          <p:cNvPr id="15" name="Google Shape;247;p14">
            <a:extLst>
              <a:ext uri="{FF2B5EF4-FFF2-40B4-BE49-F238E27FC236}">
                <a16:creationId xmlns:a16="http://schemas.microsoft.com/office/drawing/2014/main" id="{913B460F-C892-0AEF-E46C-F71F45DAAD3C}"/>
              </a:ext>
            </a:extLst>
          </p:cNvPr>
          <p:cNvSpPr txBox="1"/>
          <p:nvPr/>
        </p:nvSpPr>
        <p:spPr>
          <a:xfrm>
            <a:off x="4318082" y="3054542"/>
            <a:ext cx="5097707" cy="965835"/>
          </a:xfrm>
          <a:prstGeom prst="rect">
            <a:avLst/>
          </a:prstGeom>
          <a:noFill/>
          <a:ln>
            <a:noFill/>
          </a:ln>
        </p:spPr>
        <p:txBody>
          <a:bodyPr spcFirstLastPara="1" wrap="square" lIns="74275" tIns="37125" rIns="74275" bIns="37125" anchor="b"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3600"/>
              <a:buFont typeface="Arial"/>
              <a:buNone/>
              <a:tabLst/>
              <a:defRPr/>
            </a:pPr>
            <a:r>
              <a:rPr kumimoji="0" lang="pl-PL" sz="36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Dziękujemy za uwagę</a:t>
            </a:r>
            <a:endParaRPr kumimoji="0" sz="3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16" name="Google Shape;248;p14" descr="&quot; &quot;">
            <a:extLst>
              <a:ext uri="{FF2B5EF4-FFF2-40B4-BE49-F238E27FC236}">
                <a16:creationId xmlns:a16="http://schemas.microsoft.com/office/drawing/2014/main" id="{C65F02DF-89FA-DD40-D3C9-4B9012B42894}"/>
              </a:ext>
            </a:extLst>
          </p:cNvPr>
          <p:cNvSpPr/>
          <p:nvPr/>
        </p:nvSpPr>
        <p:spPr>
          <a:xfrm>
            <a:off x="6065619" y="4862949"/>
            <a:ext cx="6133010" cy="1229583"/>
          </a:xfrm>
          <a:prstGeom prst="rect">
            <a:avLst/>
          </a:prstGeom>
          <a:solidFill>
            <a:srgbClr val="002060"/>
          </a:solidFill>
          <a:ln>
            <a:noFill/>
          </a:ln>
        </p:spPr>
        <p:txBody>
          <a:bodyPr spcFirstLastPara="1" wrap="square" lIns="91425" tIns="45700" rIns="91425" bIns="45700" anchor="ctr" anchorCtr="0">
            <a:noAutofit/>
          </a:bodyPr>
          <a:lstStyle/>
          <a:p>
            <a:pPr marL="720000" marR="0" lvl="0" indent="0" algn="l" defTabSz="914400" rtl="0" eaLnBrk="1" fontAlgn="auto" latinLnBrk="0" hangingPunct="1">
              <a:lnSpc>
                <a:spcPct val="100000"/>
              </a:lnSpc>
              <a:spcBef>
                <a:spcPts val="0"/>
              </a:spcBef>
              <a:spcAft>
                <a:spcPts val="0"/>
              </a:spcAft>
              <a:buClr>
                <a:srgbClr val="FFFFFF"/>
              </a:buClr>
              <a:buSzPts val="2000"/>
              <a:buFont typeface="Arial"/>
              <a:buNone/>
              <a:tabLst/>
              <a:defRPr/>
            </a:pPr>
            <a:r>
              <a:rPr kumimoji="0" lang="pl-PL" sz="2000" b="0" i="0" u="none" strike="noStrike" kern="0" cap="none" spc="0" normalizeH="0" baseline="0" noProof="0" dirty="0">
                <a:ln>
                  <a:noFill/>
                </a:ln>
                <a:solidFill>
                  <a:srgbClr val="FFFFFF"/>
                </a:solidFill>
                <a:effectLst/>
                <a:uLnTx/>
                <a:uFillTx/>
                <a:latin typeface="Arial"/>
                <a:cs typeface="Arial"/>
                <a:sym typeface="Arial"/>
              </a:rPr>
              <a:t>Więcej szczegółowych informacji udzieli Państwu Uniwersyteckie Centrum Wsparcia Osób z Niepełnosprawnościami</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0" name="Symbol zastępczy numeru slajdu 2">
            <a:extLst>
              <a:ext uri="{FF2B5EF4-FFF2-40B4-BE49-F238E27FC236}">
                <a16:creationId xmlns:a16="http://schemas.microsoft.com/office/drawing/2014/main" id="{694D70F3-31CC-1D8F-3AFD-B178C3ABE490}"/>
              </a:ext>
            </a:extLst>
          </p:cNvPr>
          <p:cNvSpPr txBox="1">
            <a:spLocks/>
          </p:cNvSpPr>
          <p:nvPr/>
        </p:nvSpPr>
        <p:spPr>
          <a:xfrm>
            <a:off x="11334478" y="6571118"/>
            <a:ext cx="828949" cy="2154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B6F15528-21DE-4FAA-801E-634DDDAF4B2B}" type="slidenum">
              <a:rPr lang="pl-PL" sz="1138">
                <a:solidFill>
                  <a:schemeClr val="tx1">
                    <a:tint val="75000"/>
                  </a:schemeClr>
                </a:solidFill>
              </a:rPr>
              <a:pPr algn="r"/>
              <a:t>28</a:t>
            </a:fld>
            <a:endParaRPr lang="pl-PL" sz="1138" dirty="0">
              <a:solidFill>
                <a:schemeClr val="tx1">
                  <a:tint val="75000"/>
                </a:schemeClr>
              </a:solidFill>
            </a:endParaRPr>
          </a:p>
        </p:txBody>
      </p:sp>
      <p:pic>
        <p:nvPicPr>
          <p:cNvPr id="18" name="Google Shape;249;p14">
            <a:extLst>
              <a:ext uri="{FF2B5EF4-FFF2-40B4-BE49-F238E27FC236}">
                <a16:creationId xmlns:a16="http://schemas.microsoft.com/office/drawing/2014/main" id="{CC8C07AC-8FC4-466A-B00A-BFC2BC72C49A}"/>
              </a:ext>
              <a:ext uri="{C183D7F6-B498-43B3-948B-1728B52AA6E4}">
                <adec:decorative xmlns:adec="http://schemas.microsoft.com/office/drawing/2017/decorative" val="1"/>
              </a:ext>
            </a:extLst>
          </p:cNvPr>
          <p:cNvPicPr preferRelativeResize="0"/>
          <p:nvPr/>
        </p:nvPicPr>
        <p:blipFill rotWithShape="1">
          <a:blip r:embed="rId4">
            <a:alphaModFix/>
            <a:biLevel thresh="25000"/>
          </a:blip>
          <a:srcRect/>
          <a:stretch/>
        </p:blipFill>
        <p:spPr>
          <a:xfrm>
            <a:off x="6111681" y="5004000"/>
            <a:ext cx="772617" cy="772617"/>
          </a:xfrm>
          <a:prstGeom prst="rect">
            <a:avLst/>
          </a:prstGeom>
          <a:noFill/>
          <a:ln>
            <a:noFill/>
          </a:ln>
        </p:spPr>
      </p:pic>
    </p:spTree>
    <p:extLst>
      <p:ext uri="{BB962C8B-B14F-4D97-AF65-F5344CB8AC3E}">
        <p14:creationId xmlns:p14="http://schemas.microsoft.com/office/powerpoint/2010/main" val="870369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63764" y="18148"/>
            <a:ext cx="11983786" cy="1256183"/>
          </a:xfrm>
        </p:spPr>
        <p:txBody>
          <a:bodyPr/>
          <a:lstStyle/>
          <a:p>
            <a:pPr>
              <a:lnSpc>
                <a:spcPct val="100000"/>
              </a:lnSpc>
            </a:pPr>
            <a:r>
              <a:rPr lang="pl-PL" sz="3600" b="1" dirty="0">
                <a:latin typeface="+mn-lt"/>
              </a:rPr>
              <a:t>Nauczanie języków obcych osoby z dysfunkcją zmysłów (wzroku, słuchu)</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0" y="1367090"/>
            <a:ext cx="12028236" cy="3377806"/>
          </a:xfrm>
        </p:spPr>
        <p:txBody>
          <a:bodyPr>
            <a:normAutofit/>
          </a:bodyPr>
          <a:lstStyle/>
          <a:p>
            <a:pPr marL="450850" lvl="1" indent="-271463">
              <a:lnSpc>
                <a:spcPct val="150000"/>
              </a:lnSpc>
              <a:spcBef>
                <a:spcPts val="0"/>
              </a:spcBef>
            </a:pPr>
            <a:r>
              <a:rPr lang="pl-PL" sz="2000" b="1" dirty="0"/>
              <a:t>glottodydaktyka </a:t>
            </a:r>
            <a:r>
              <a:rPr lang="pl-PL" sz="2000" dirty="0"/>
              <a:t>to</a:t>
            </a:r>
            <a:r>
              <a:rPr lang="pl-PL" sz="2000" b="1" dirty="0"/>
              <a:t> </a:t>
            </a:r>
            <a:r>
              <a:rPr lang="pl-PL" sz="2000" dirty="0"/>
              <a:t>nauka zajmująca się badaniem procesu nauczania i uczenia się języków obcych;</a:t>
            </a:r>
          </a:p>
          <a:p>
            <a:pPr marL="450850" lvl="1" indent="-271463">
              <a:lnSpc>
                <a:spcPct val="150000"/>
              </a:lnSpc>
              <a:spcBef>
                <a:spcPts val="0"/>
              </a:spcBef>
            </a:pPr>
            <a:r>
              <a:rPr lang="pl-PL" sz="2000" b="1" dirty="0" err="1"/>
              <a:t>tyfloglottodydaktyka</a:t>
            </a:r>
            <a:r>
              <a:rPr lang="pl-PL" sz="2000" dirty="0"/>
              <a:t> to dydaktyka języków obcych dotyczącej osób niewidomych;</a:t>
            </a:r>
          </a:p>
          <a:p>
            <a:pPr marL="450850" lvl="1" indent="-271463">
              <a:lnSpc>
                <a:spcPct val="150000"/>
              </a:lnSpc>
              <a:spcBef>
                <a:spcPts val="0"/>
              </a:spcBef>
            </a:pPr>
            <a:r>
              <a:rPr lang="pl-PL" sz="2000" b="1" dirty="0" err="1"/>
              <a:t>surdoglottodydaktyka</a:t>
            </a:r>
            <a:r>
              <a:rPr lang="pl-PL" sz="2000" b="1" dirty="0"/>
              <a:t> </a:t>
            </a:r>
            <a:r>
              <a:rPr lang="pl-PL" sz="2000" dirty="0"/>
              <a:t>to</a:t>
            </a:r>
            <a:r>
              <a:rPr lang="pl-PL" sz="2000" b="1" dirty="0"/>
              <a:t> </a:t>
            </a:r>
            <a:r>
              <a:rPr lang="pl-PL" sz="2000" dirty="0"/>
              <a:t>dyscyplina badająca proces uczenia się języka obcego przez studentów z dysfunkcją słuchu;</a:t>
            </a:r>
          </a:p>
          <a:p>
            <a:pPr marL="450850" lvl="1" indent="-271463">
              <a:lnSpc>
                <a:spcPct val="150000"/>
              </a:lnSpc>
              <a:spcBef>
                <a:spcPts val="0"/>
              </a:spcBef>
            </a:pPr>
            <a:r>
              <a:rPr lang="pl-PL" sz="2000" dirty="0"/>
              <a:t>różnice między glottodydaktyką masową a </a:t>
            </a:r>
            <a:r>
              <a:rPr lang="pl-PL" sz="2000" dirty="0" err="1"/>
              <a:t>tyfloglottodydaktyką</a:t>
            </a:r>
            <a:r>
              <a:rPr lang="pl-PL" sz="2000" dirty="0"/>
              <a:t> czy </a:t>
            </a:r>
            <a:r>
              <a:rPr lang="pl-PL" sz="2000" dirty="0" err="1"/>
              <a:t>surdoglottodydaktyką</a:t>
            </a:r>
            <a:r>
              <a:rPr lang="pl-PL" sz="2000" dirty="0"/>
              <a:t> występują w planie techniki nauczania;</a:t>
            </a:r>
          </a:p>
          <a:p>
            <a:pPr marL="450850" lvl="1" indent="-271463">
              <a:lnSpc>
                <a:spcPct val="150000"/>
              </a:lnSpc>
              <a:spcBef>
                <a:spcPts val="0"/>
              </a:spcBef>
            </a:pPr>
            <a:r>
              <a:rPr lang="pl-PL" sz="2000" dirty="0"/>
              <a:t>co ważne, uznanie innych różnic byłoby po prostu przejawem dyskryminacji.</a:t>
            </a:r>
          </a:p>
        </p:txBody>
      </p:sp>
      <p:sp>
        <p:nvSpPr>
          <p:cNvPr id="4" name="Prostokąt 3" descr="&quot; &quot;">
            <a:extLst>
              <a:ext uri="{FF2B5EF4-FFF2-40B4-BE49-F238E27FC236}">
                <a16:creationId xmlns:a16="http://schemas.microsoft.com/office/drawing/2014/main" id="{183A641F-1BDB-6256-2E04-657BAFC7B6DE}"/>
              </a:ext>
            </a:extLst>
          </p:cNvPr>
          <p:cNvSpPr/>
          <p:nvPr/>
        </p:nvSpPr>
        <p:spPr>
          <a:xfrm>
            <a:off x="5792492" y="4950781"/>
            <a:ext cx="6399508" cy="1256183"/>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719455"/>
            <a:r>
              <a:rPr lang="pl-PL" sz="2000" dirty="0"/>
              <a:t>Panowało przekonanie, że nauczanie nazw kolorów osób niewidomych lub dźwięków osób niesłyszących może być nieetyczna. Obecnie byłby to przejaw dyskryminacji.</a:t>
            </a:r>
            <a:endParaRPr lang="pl-PL" dirty="0"/>
          </a:p>
        </p:txBody>
      </p:sp>
      <p:sp>
        <p:nvSpPr>
          <p:cNvPr id="6" name="Symbol zastępczy numeru slajdu 5">
            <a:extLst>
              <a:ext uri="{FF2B5EF4-FFF2-40B4-BE49-F238E27FC236}">
                <a16:creationId xmlns:a16="http://schemas.microsoft.com/office/drawing/2014/main" id="{70F3067D-9845-9FAF-F97B-9EE12ECD8DD5}"/>
              </a:ext>
            </a:extLst>
          </p:cNvPr>
          <p:cNvSpPr>
            <a:spLocks noGrp="1"/>
          </p:cNvSpPr>
          <p:nvPr>
            <p:ph type="sldNum" sz="quarter" idx="17"/>
          </p:nvPr>
        </p:nvSpPr>
        <p:spPr>
          <a:xfrm>
            <a:off x="11127305" y="6624408"/>
            <a:ext cx="1020245" cy="215444"/>
          </a:xfrm>
        </p:spPr>
        <p:txBody>
          <a:bodyPr/>
          <a:lstStyle/>
          <a:p>
            <a:fld id="{B6F15528-21DE-4FAA-801E-634DDDAF4B2B}" type="slidenum">
              <a:rPr lang="pl-PL" smtClean="0"/>
              <a:pPr/>
              <a:t>3</a:t>
            </a:fld>
            <a:endParaRPr lang="pl-PL" dirty="0"/>
          </a:p>
        </p:txBody>
      </p:sp>
      <p:pic>
        <p:nvPicPr>
          <p:cNvPr id="5" name="Obraz 4">
            <a:extLst>
              <a:ext uri="{FF2B5EF4-FFF2-40B4-BE49-F238E27FC236}">
                <a16:creationId xmlns:a16="http://schemas.microsoft.com/office/drawing/2014/main" id="{23703D1B-BD6B-021E-1E3B-0694F52FDD5A}"/>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5792492" y="5133212"/>
            <a:ext cx="772617" cy="772617"/>
          </a:xfrm>
          <a:prstGeom prst="rect">
            <a:avLst/>
          </a:prstGeom>
        </p:spPr>
      </p:pic>
    </p:spTree>
    <p:extLst>
      <p:ext uri="{BB962C8B-B14F-4D97-AF65-F5344CB8AC3E}">
        <p14:creationId xmlns:p14="http://schemas.microsoft.com/office/powerpoint/2010/main" val="1613381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61131" y="0"/>
            <a:ext cx="9294019" cy="820881"/>
          </a:xfrm>
        </p:spPr>
        <p:txBody>
          <a:bodyPr/>
          <a:lstStyle/>
          <a:p>
            <a:pPr>
              <a:lnSpc>
                <a:spcPct val="100000"/>
              </a:lnSpc>
            </a:pPr>
            <a:r>
              <a:rPr lang="pl-PL" sz="3600" b="1" dirty="0" err="1">
                <a:latin typeface="+mn-lt"/>
              </a:rPr>
              <a:t>Tyfloglottodydaktyka</a:t>
            </a:r>
            <a:r>
              <a:rPr lang="pl-PL" sz="3600" b="1" dirty="0">
                <a:latin typeface="+mn-lt"/>
              </a:rPr>
              <a:t> (1 z 2)</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0" y="971473"/>
            <a:ext cx="12001500" cy="3390977"/>
          </a:xfrm>
        </p:spPr>
        <p:txBody>
          <a:bodyPr>
            <a:normAutofit/>
          </a:bodyPr>
          <a:lstStyle/>
          <a:p>
            <a:pPr marL="450850" lvl="1" indent="-179388">
              <a:lnSpc>
                <a:spcPct val="150000"/>
              </a:lnSpc>
              <a:spcBef>
                <a:spcPts val="600"/>
              </a:spcBef>
            </a:pPr>
            <a:r>
              <a:rPr lang="pl-PL" sz="2000" dirty="0"/>
              <a:t>w planie podejścia do nauczania języka obcego ustala się pewne założenia, które można uznać za oczywiste bez względu na to, jakich studentów dotyczą. Dotyczy to fundamentalnych kwestii jak </a:t>
            </a:r>
            <a:r>
              <a:rPr lang="pl-PL" sz="2000" b="1" dirty="0"/>
              <a:t>cele nauczania </a:t>
            </a:r>
            <a:r>
              <a:rPr lang="pl-PL" sz="2000" dirty="0"/>
              <a:t>i związane </a:t>
            </a:r>
            <a:br>
              <a:rPr lang="pl-PL" sz="2000" dirty="0"/>
            </a:br>
            <a:r>
              <a:rPr lang="pl-PL" sz="2000" dirty="0"/>
              <a:t>z nimi sprawności językowe. </a:t>
            </a:r>
            <a:r>
              <a:rPr lang="pl-PL" sz="2000" b="1" dirty="0"/>
              <a:t>Nie mogą być one odmienne dla osób widzących, słabowidzących lub niewidomych;</a:t>
            </a:r>
            <a:r>
              <a:rPr lang="pl-PL" sz="2000" dirty="0"/>
              <a:t> </a:t>
            </a:r>
          </a:p>
          <a:p>
            <a:pPr marL="450850" lvl="1" indent="-179388">
              <a:lnSpc>
                <a:spcPct val="150000"/>
              </a:lnSpc>
              <a:spcBef>
                <a:spcPts val="600"/>
              </a:spcBef>
            </a:pPr>
            <a:r>
              <a:rPr lang="pl-PL" sz="2000" dirty="0"/>
              <a:t>dyskryminujące byłoby twierdzenie, że w nauczaniu osób niewidomych języków obcych należy pomijać wszystko, co dotyczy np. nazw kolorów. Byłoby to jaskrawe sprzeniewierzenie się jednej z podstawowych funkcji nauki języka obcego, jaką jest </a:t>
            </a:r>
            <a:r>
              <a:rPr lang="pl-PL" sz="2000" b="1" dirty="0"/>
              <a:t>funkcja kompensacyjna</a:t>
            </a:r>
            <a:r>
              <a:rPr lang="pl-PL" sz="2000" dirty="0"/>
              <a:t>.</a:t>
            </a:r>
          </a:p>
        </p:txBody>
      </p:sp>
      <p:sp>
        <p:nvSpPr>
          <p:cNvPr id="4" name="Symbol zastępczy numeru slajdu 3">
            <a:extLst>
              <a:ext uri="{FF2B5EF4-FFF2-40B4-BE49-F238E27FC236}">
                <a16:creationId xmlns:a16="http://schemas.microsoft.com/office/drawing/2014/main" id="{2CA0BDD5-89E1-D1B8-3FC0-9249EC4A8290}"/>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4</a:t>
            </a:fld>
            <a:endParaRPr lang="pl-PL" dirty="0"/>
          </a:p>
        </p:txBody>
      </p:sp>
    </p:spTree>
    <p:extLst>
      <p:ext uri="{BB962C8B-B14F-4D97-AF65-F5344CB8AC3E}">
        <p14:creationId xmlns:p14="http://schemas.microsoft.com/office/powerpoint/2010/main" val="1083645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9C3B9E-C83F-C922-725E-396AC762AA54}"/>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991E2517-5663-3B04-C7B6-31934EF689DA}"/>
              </a:ext>
            </a:extLst>
          </p:cNvPr>
          <p:cNvSpPr>
            <a:spLocks noGrp="1"/>
          </p:cNvSpPr>
          <p:nvPr>
            <p:ph type="title"/>
          </p:nvPr>
        </p:nvSpPr>
        <p:spPr>
          <a:xfrm>
            <a:off x="146899" y="62783"/>
            <a:ext cx="9294018" cy="690281"/>
          </a:xfrm>
        </p:spPr>
        <p:txBody>
          <a:bodyPr/>
          <a:lstStyle/>
          <a:p>
            <a:pPr>
              <a:lnSpc>
                <a:spcPct val="100000"/>
              </a:lnSpc>
            </a:pPr>
            <a:r>
              <a:rPr lang="pl-PL" sz="3600" b="1" dirty="0" err="1">
                <a:latin typeface="+mn-lt"/>
              </a:rPr>
              <a:t>Tyfloglottodydaktyka</a:t>
            </a:r>
            <a:r>
              <a:rPr lang="pl-PL" sz="3600" b="1" dirty="0">
                <a:latin typeface="+mn-lt"/>
              </a:rPr>
              <a:t> (2 z 2)</a:t>
            </a:r>
          </a:p>
        </p:txBody>
      </p:sp>
      <p:sp>
        <p:nvSpPr>
          <p:cNvPr id="11" name="Symbol zastępczy tekstu 4">
            <a:extLst>
              <a:ext uri="{FF2B5EF4-FFF2-40B4-BE49-F238E27FC236}">
                <a16:creationId xmlns:a16="http://schemas.microsoft.com/office/drawing/2014/main" id="{B3A5C7A5-9A19-E0C3-0DCE-0A99974C8398}"/>
              </a:ext>
            </a:extLst>
          </p:cNvPr>
          <p:cNvSpPr>
            <a:spLocks noGrp="1"/>
          </p:cNvSpPr>
          <p:nvPr>
            <p:ph type="body" sz="quarter" idx="10"/>
          </p:nvPr>
        </p:nvSpPr>
        <p:spPr>
          <a:xfrm>
            <a:off x="146898" y="1127366"/>
            <a:ext cx="11740301" cy="3215194"/>
          </a:xfrm>
        </p:spPr>
        <p:txBody>
          <a:bodyPr>
            <a:normAutofit/>
          </a:bodyPr>
          <a:lstStyle/>
          <a:p>
            <a:pPr algn="just">
              <a:lnSpc>
                <a:spcPct val="150000"/>
              </a:lnSpc>
              <a:spcBef>
                <a:spcPts val="600"/>
              </a:spcBef>
            </a:pPr>
            <a:r>
              <a:rPr lang="pl-PL" sz="2000" b="1" dirty="0">
                <a:latin typeface="+mn-lt"/>
              </a:rPr>
              <a:t>Sposoby wyrównywania szans </a:t>
            </a:r>
            <a:r>
              <a:rPr lang="pl-PL" sz="2000" dirty="0">
                <a:latin typeface="+mn-lt"/>
              </a:rPr>
              <a:t>dzielą się na: </a:t>
            </a:r>
          </a:p>
          <a:p>
            <a:pPr marL="645750" lvl="1" indent="-285750">
              <a:lnSpc>
                <a:spcPct val="150000"/>
              </a:lnSpc>
              <a:spcBef>
                <a:spcPts val="600"/>
              </a:spcBef>
            </a:pPr>
            <a:r>
              <a:rPr lang="pl-PL" sz="2000" b="1" dirty="0"/>
              <a:t>czasowe </a:t>
            </a:r>
            <a:r>
              <a:rPr lang="pl-PL" sz="2000" dirty="0"/>
              <a:t>polegające na przeznaczaniu większej ilości czasu na wykonywanie przez osoby niewidome </a:t>
            </a:r>
            <a:br>
              <a:rPr lang="pl-PL" sz="2000" dirty="0"/>
            </a:br>
            <a:r>
              <a:rPr lang="pl-PL" sz="2000" dirty="0"/>
              <a:t>i słabowidzące pewnych zadań, które osoby widzące wykonują szybciej;</a:t>
            </a:r>
          </a:p>
          <a:p>
            <a:pPr marL="645750" lvl="1" indent="-285750">
              <a:lnSpc>
                <a:spcPct val="150000"/>
              </a:lnSpc>
              <a:spcBef>
                <a:spcPts val="600"/>
              </a:spcBef>
            </a:pPr>
            <a:r>
              <a:rPr lang="pl-PL" sz="2000" b="1" dirty="0"/>
              <a:t>sensoryczne </a:t>
            </a:r>
            <a:r>
              <a:rPr lang="pl-PL" sz="2000" dirty="0"/>
              <a:t>polegające na przetwarzaniu powszechnie stosowanych materiałów drukowanych i ilustracji, </a:t>
            </a:r>
            <a:br>
              <a:rPr lang="pl-PL" sz="2000" dirty="0"/>
            </a:br>
            <a:r>
              <a:rPr lang="pl-PL" sz="2000" dirty="0"/>
              <a:t>a więc materiałów wizualnych (wzrokowych) na materiały dotykowe, syntezatory mowy, wypukłe rysunki oraz multimedia.  </a:t>
            </a:r>
          </a:p>
          <a:p>
            <a:pPr marL="0" lvl="1" indent="-180000">
              <a:lnSpc>
                <a:spcPct val="150000"/>
              </a:lnSpc>
              <a:spcBef>
                <a:spcPts val="600"/>
              </a:spcBef>
            </a:pPr>
            <a:endParaRPr lang="pl-PL" sz="2000" dirty="0"/>
          </a:p>
          <a:p>
            <a:pPr marL="0" lvl="1" indent="-180000">
              <a:lnSpc>
                <a:spcPct val="150000"/>
              </a:lnSpc>
              <a:spcBef>
                <a:spcPts val="600"/>
              </a:spcBef>
            </a:pPr>
            <a:endParaRPr lang="pl-PL" sz="2000" dirty="0"/>
          </a:p>
        </p:txBody>
      </p:sp>
      <p:sp>
        <p:nvSpPr>
          <p:cNvPr id="3" name="Prostokąt 2" descr="&quot; &quot;">
            <a:extLst>
              <a:ext uri="{FF2B5EF4-FFF2-40B4-BE49-F238E27FC236}">
                <a16:creationId xmlns:a16="http://schemas.microsoft.com/office/drawing/2014/main" id="{057A6B05-695D-E71D-1978-3A1A8B40566C}"/>
              </a:ext>
            </a:extLst>
          </p:cNvPr>
          <p:cNvSpPr/>
          <p:nvPr/>
        </p:nvSpPr>
        <p:spPr>
          <a:xfrm>
            <a:off x="5864773" y="4958017"/>
            <a:ext cx="6327228" cy="1037082"/>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Stosowanie zwolnień z zajęć lektorskich stanowi istotne ograniczenie szans dla studentów </a:t>
            </a:r>
            <a:br>
              <a:rPr lang="pl-PL" sz="2000" dirty="0"/>
            </a:br>
            <a:r>
              <a:rPr lang="pl-PL" sz="2000" dirty="0"/>
              <a:t>z niepełnosprawnościami</a:t>
            </a:r>
            <a:endParaRPr lang="en-US" sz="2000" dirty="0"/>
          </a:p>
        </p:txBody>
      </p:sp>
      <p:sp>
        <p:nvSpPr>
          <p:cNvPr id="4" name="Symbol zastępczy numeru slajdu 3">
            <a:extLst>
              <a:ext uri="{FF2B5EF4-FFF2-40B4-BE49-F238E27FC236}">
                <a16:creationId xmlns:a16="http://schemas.microsoft.com/office/drawing/2014/main" id="{CEBCBE59-3DB2-03F2-4FF5-E4A4EB316D90}"/>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5</a:t>
            </a:fld>
            <a:endParaRPr lang="pl-PL" dirty="0"/>
          </a:p>
        </p:txBody>
      </p:sp>
      <p:pic>
        <p:nvPicPr>
          <p:cNvPr id="5" name="Obraz 4">
            <a:extLst>
              <a:ext uri="{FF2B5EF4-FFF2-40B4-BE49-F238E27FC236}">
                <a16:creationId xmlns:a16="http://schemas.microsoft.com/office/drawing/2014/main" id="{9C2DDACF-2159-39BC-16AA-80C0FD3713B8}"/>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5864773" y="4958017"/>
            <a:ext cx="772617" cy="772617"/>
          </a:xfrm>
          <a:prstGeom prst="rect">
            <a:avLst/>
          </a:prstGeom>
        </p:spPr>
      </p:pic>
    </p:spTree>
    <p:extLst>
      <p:ext uri="{BB962C8B-B14F-4D97-AF65-F5344CB8AC3E}">
        <p14:creationId xmlns:p14="http://schemas.microsoft.com/office/powerpoint/2010/main" val="1002443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15184" y="17671"/>
            <a:ext cx="9215438" cy="578067"/>
          </a:xfrm>
        </p:spPr>
        <p:txBody>
          <a:bodyPr/>
          <a:lstStyle/>
          <a:p>
            <a:pPr>
              <a:lnSpc>
                <a:spcPct val="100000"/>
              </a:lnSpc>
            </a:pPr>
            <a:r>
              <a:rPr lang="pl-PL" sz="3600" b="1" dirty="0">
                <a:latin typeface="+mn-lt"/>
              </a:rPr>
              <a:t>Funkcje języka dla OzN</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15184" y="850526"/>
            <a:ext cx="11697371" cy="4312961"/>
          </a:xfrm>
        </p:spPr>
        <p:txBody>
          <a:bodyPr>
            <a:normAutofit/>
          </a:bodyPr>
          <a:lstStyle/>
          <a:p>
            <a:pPr marL="179387" lvl="1" indent="0">
              <a:lnSpc>
                <a:spcPct val="140000"/>
              </a:lnSpc>
              <a:spcBef>
                <a:spcPts val="0"/>
              </a:spcBef>
              <a:buNone/>
            </a:pPr>
            <a:r>
              <a:rPr lang="pl-PL" sz="2000" b="1" dirty="0"/>
              <a:t>Funkcja kompensacyjna</a:t>
            </a:r>
            <a:endParaRPr lang="pl-PL" sz="2000" dirty="0"/>
          </a:p>
          <a:p>
            <a:pPr marL="179387" lvl="1" indent="0">
              <a:lnSpc>
                <a:spcPct val="140000"/>
              </a:lnSpc>
              <a:spcBef>
                <a:spcPts val="0"/>
              </a:spcBef>
              <a:buNone/>
            </a:pPr>
            <a:r>
              <a:rPr lang="pl-PL" sz="2000" dirty="0"/>
              <a:t>Ze względu na ogromną </a:t>
            </a:r>
            <a:r>
              <a:rPr lang="pl-PL" sz="2000" b="1" dirty="0"/>
              <a:t>rolę, jaką język odgrywa w poznaniu rzeczywistości</a:t>
            </a:r>
            <a:r>
              <a:rPr lang="pl-PL" sz="2000" dirty="0"/>
              <a:t> oraz z uwagi na jego </a:t>
            </a:r>
            <a:r>
              <a:rPr lang="pl-PL" sz="2000" b="1" dirty="0"/>
              <a:t>funkcję kompensacyjną</a:t>
            </a:r>
            <a:r>
              <a:rPr lang="pl-PL" sz="2000" dirty="0"/>
              <a:t>, wydaje się oczywiste, że – dzięki znajomości jednego lub kilku języków obcych – funkcja </a:t>
            </a:r>
            <a:br>
              <a:rPr lang="pl-PL" sz="2000" dirty="0"/>
            </a:br>
            <a:r>
              <a:rPr lang="pl-PL" sz="2000" dirty="0"/>
              <a:t>ta ulega wzmocnieniu, następuje:</a:t>
            </a:r>
          </a:p>
          <a:p>
            <a:pPr marL="714375" lvl="4" indent="-357188">
              <a:lnSpc>
                <a:spcPct val="140000"/>
              </a:lnSpc>
              <a:spcBef>
                <a:spcPts val="0"/>
              </a:spcBef>
            </a:pPr>
            <a:r>
              <a:rPr lang="pl-PL" sz="2000" dirty="0"/>
              <a:t>kompensacja deprywacji poznawczej (sensorycznej);</a:t>
            </a:r>
          </a:p>
          <a:p>
            <a:pPr marL="714375" lvl="4" indent="-357188">
              <a:lnSpc>
                <a:spcPct val="140000"/>
              </a:lnSpc>
              <a:spcBef>
                <a:spcPts val="0"/>
              </a:spcBef>
            </a:pPr>
            <a:r>
              <a:rPr lang="pl-PL" sz="2000" dirty="0"/>
              <a:t>kompensacja deprywacji zajęciowej.</a:t>
            </a:r>
          </a:p>
          <a:p>
            <a:pPr marL="450850" lvl="1" indent="-271463">
              <a:lnSpc>
                <a:spcPct val="140000"/>
              </a:lnSpc>
              <a:spcBef>
                <a:spcPts val="0"/>
              </a:spcBef>
              <a:buNone/>
            </a:pPr>
            <a:r>
              <a:rPr lang="pl-PL" sz="2000" b="1" dirty="0"/>
              <a:t>Funkcja</a:t>
            </a:r>
            <a:r>
              <a:rPr lang="pl-PL" sz="2000" dirty="0"/>
              <a:t> </a:t>
            </a:r>
            <a:r>
              <a:rPr lang="pl-PL" sz="2000" b="1" dirty="0"/>
              <a:t>psychoterapeutyczna</a:t>
            </a:r>
            <a:endParaRPr lang="pl-PL" sz="2000" dirty="0"/>
          </a:p>
          <a:p>
            <a:pPr marL="179387" lvl="1" indent="0">
              <a:lnSpc>
                <a:spcPct val="140000"/>
              </a:lnSpc>
              <a:spcBef>
                <a:spcPts val="0"/>
              </a:spcBef>
              <a:buNone/>
            </a:pPr>
            <a:r>
              <a:rPr lang="pl-PL" sz="2000" dirty="0"/>
              <a:t>Nauka i znajomość języków obcych mogą też spełniać </a:t>
            </a:r>
            <a:r>
              <a:rPr lang="pl-PL" sz="2000" b="1" dirty="0"/>
              <a:t>funkcję psychoterapeutyczną</a:t>
            </a:r>
            <a:r>
              <a:rPr lang="pl-PL" sz="2000" dirty="0"/>
              <a:t>, pobudzając twórcze </a:t>
            </a:r>
            <a:br>
              <a:rPr lang="pl-PL" sz="2000" dirty="0"/>
            </a:br>
            <a:r>
              <a:rPr lang="pl-PL" sz="2000" dirty="0"/>
              <a:t>i poznawcze zdolności osób z dysfunkcją wzroku oraz stwarzając im dodatkowe szanse rzeczywistego spełnienia.</a:t>
            </a:r>
          </a:p>
          <a:p>
            <a:pPr marL="714375" lvl="4" indent="-357188">
              <a:lnSpc>
                <a:spcPct val="140000"/>
              </a:lnSpc>
              <a:spcBef>
                <a:spcPts val="0"/>
              </a:spcBef>
              <a:buFont typeface="Wingdings" panose="05000000000000000000" pitchFamily="2" charset="2"/>
              <a:buChar char="ü"/>
            </a:pPr>
            <a:endParaRPr lang="pl-PL" sz="2000" dirty="0"/>
          </a:p>
          <a:p>
            <a:pPr marL="358775" lvl="1" indent="-179388">
              <a:lnSpc>
                <a:spcPct val="140000"/>
              </a:lnSpc>
              <a:spcBef>
                <a:spcPts val="0"/>
              </a:spcBef>
            </a:pPr>
            <a:endParaRPr lang="pl-PL" sz="2000" dirty="0"/>
          </a:p>
          <a:p>
            <a:pPr marL="358775" lvl="1" indent="-179388">
              <a:lnSpc>
                <a:spcPct val="140000"/>
              </a:lnSpc>
              <a:spcBef>
                <a:spcPts val="0"/>
              </a:spcBef>
              <a:buNone/>
            </a:pPr>
            <a:endParaRPr lang="pl-PL" sz="2000" dirty="0"/>
          </a:p>
          <a:p>
            <a:pPr marL="358775" lvl="1" indent="-179388">
              <a:lnSpc>
                <a:spcPct val="140000"/>
              </a:lnSpc>
              <a:spcBef>
                <a:spcPts val="0"/>
              </a:spcBef>
            </a:pPr>
            <a:endParaRPr lang="pl-PL" sz="2000" dirty="0"/>
          </a:p>
        </p:txBody>
      </p:sp>
      <p:sp>
        <p:nvSpPr>
          <p:cNvPr id="5" name="Prostokąt 4" descr="&quot; &quot;">
            <a:extLst>
              <a:ext uri="{FF2B5EF4-FFF2-40B4-BE49-F238E27FC236}">
                <a16:creationId xmlns:a16="http://schemas.microsoft.com/office/drawing/2014/main" id="{CFED766A-68B5-BD99-2D13-B5F9B18F3B83}"/>
              </a:ext>
            </a:extLst>
          </p:cNvPr>
          <p:cNvSpPr/>
          <p:nvPr/>
        </p:nvSpPr>
        <p:spPr>
          <a:xfrm>
            <a:off x="2976562" y="5418275"/>
            <a:ext cx="9215438" cy="772617"/>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Dostrzeżenie szczególnej roli języków obcych przez studentów i lektorów może pomóc w podwyższeniu motywacji do wspólnej pracy</a:t>
            </a:r>
          </a:p>
        </p:txBody>
      </p:sp>
      <p:sp>
        <p:nvSpPr>
          <p:cNvPr id="6" name="Symbol zastępczy numeru slajdu 5">
            <a:extLst>
              <a:ext uri="{FF2B5EF4-FFF2-40B4-BE49-F238E27FC236}">
                <a16:creationId xmlns:a16="http://schemas.microsoft.com/office/drawing/2014/main" id="{D0DBED38-FCF1-D815-5BA1-0D1D15BCCEF9}"/>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6</a:t>
            </a:fld>
            <a:endParaRPr lang="pl-PL" dirty="0"/>
          </a:p>
        </p:txBody>
      </p:sp>
      <p:pic>
        <p:nvPicPr>
          <p:cNvPr id="8" name="Obraz 7">
            <a:extLst>
              <a:ext uri="{FF2B5EF4-FFF2-40B4-BE49-F238E27FC236}">
                <a16:creationId xmlns:a16="http://schemas.microsoft.com/office/drawing/2014/main" id="{E70ACB29-04A7-A5EF-A372-3259B2C84ECA}"/>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2980588" y="5418275"/>
            <a:ext cx="772617" cy="772617"/>
          </a:xfrm>
          <a:prstGeom prst="rect">
            <a:avLst/>
          </a:prstGeom>
        </p:spPr>
      </p:pic>
    </p:spTree>
    <p:extLst>
      <p:ext uri="{BB962C8B-B14F-4D97-AF65-F5344CB8AC3E}">
        <p14:creationId xmlns:p14="http://schemas.microsoft.com/office/powerpoint/2010/main" val="303319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BC5BB7-6878-DD0B-53E0-3A5AF2DE4B70}"/>
              </a:ext>
            </a:extLst>
          </p:cNvPr>
          <p:cNvSpPr>
            <a:spLocks noGrp="1"/>
          </p:cNvSpPr>
          <p:nvPr>
            <p:ph type="title"/>
          </p:nvPr>
        </p:nvSpPr>
        <p:spPr>
          <a:xfrm>
            <a:off x="157856" y="0"/>
            <a:ext cx="9286279" cy="709127"/>
          </a:xfrm>
        </p:spPr>
        <p:txBody>
          <a:bodyPr/>
          <a:lstStyle/>
          <a:p>
            <a:pPr>
              <a:lnSpc>
                <a:spcPct val="100000"/>
              </a:lnSpc>
            </a:pPr>
            <a:r>
              <a:rPr lang="pl-PL" sz="3600" b="1" dirty="0">
                <a:latin typeface="+mn-lt"/>
              </a:rPr>
              <a:t>Dobór metod dydaktycznych (1 z 6)</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57856" y="809808"/>
            <a:ext cx="11519534" cy="3556920"/>
          </a:xfrm>
        </p:spPr>
        <p:txBody>
          <a:bodyPr>
            <a:normAutofit/>
          </a:bodyPr>
          <a:lstStyle/>
          <a:p>
            <a:pPr marL="179388" lvl="1" indent="0">
              <a:lnSpc>
                <a:spcPct val="150000"/>
              </a:lnSpc>
              <a:spcBef>
                <a:spcPts val="0"/>
              </a:spcBef>
              <a:buNone/>
            </a:pPr>
            <a:r>
              <a:rPr lang="pl-PL" sz="2000" b="1" dirty="0"/>
              <a:t>Podejście tradycyjne</a:t>
            </a:r>
            <a:endParaRPr lang="pl-PL" sz="2000" dirty="0"/>
          </a:p>
          <a:p>
            <a:pPr marL="357188" lvl="1" indent="-177800">
              <a:lnSpc>
                <a:spcPct val="150000"/>
              </a:lnSpc>
              <a:spcBef>
                <a:spcPts val="0"/>
              </a:spcBef>
            </a:pPr>
            <a:r>
              <a:rPr lang="pl-PL" sz="2000" dirty="0"/>
              <a:t>tradycyjne metody </a:t>
            </a:r>
            <a:r>
              <a:rPr lang="pl-PL" sz="2000" b="1" dirty="0" err="1"/>
              <a:t>audiolingwalne</a:t>
            </a:r>
            <a:r>
              <a:rPr lang="pl-PL" sz="2000" b="1" dirty="0"/>
              <a:t> (</a:t>
            </a:r>
            <a:r>
              <a:rPr lang="en-AU" sz="2000" b="1" dirty="0"/>
              <a:t>audiolingual method</a:t>
            </a:r>
            <a:r>
              <a:rPr lang="pl-PL" sz="2000" b="1" dirty="0"/>
              <a:t>) </a:t>
            </a:r>
            <a:r>
              <a:rPr lang="pl-PL" sz="2000" dirty="0"/>
              <a:t>- przyjmujące założenia behawioryzmu </a:t>
            </a:r>
            <a:br>
              <a:rPr lang="pl-PL" sz="2000" dirty="0"/>
            </a:br>
            <a:r>
              <a:rPr lang="pl-PL" sz="2000" dirty="0"/>
              <a:t>i traktujące uczenie się języka jako </a:t>
            </a:r>
            <a:r>
              <a:rPr lang="pl-PL" sz="2000" b="1" dirty="0"/>
              <a:t>tworzenie nawyku</a:t>
            </a:r>
            <a:r>
              <a:rPr lang="pl-PL" sz="2000" dirty="0"/>
              <a:t>. Ćwiczenia proponowane w tej metodzie (zwane po angielsku </a:t>
            </a:r>
            <a:r>
              <a:rPr lang="en-AU" sz="2000" dirty="0"/>
              <a:t>drills</a:t>
            </a:r>
            <a:r>
              <a:rPr lang="pl-PL" sz="2000" dirty="0"/>
              <a:t>) miały charakter raczej </a:t>
            </a:r>
            <a:r>
              <a:rPr lang="pl-PL" sz="2000" b="1" dirty="0"/>
              <a:t>mechaniczny</a:t>
            </a:r>
            <a:r>
              <a:rPr lang="pl-PL" sz="2000" dirty="0"/>
              <a:t> i nie wymagały od studenta twórczego zaangażowania w ich wykonywanie. Oczekiwano za to </a:t>
            </a:r>
            <a:r>
              <a:rPr lang="pl-PL" sz="2000" b="1" dirty="0"/>
              <a:t>pełnej poprawności i dokładności </a:t>
            </a:r>
            <a:r>
              <a:rPr lang="pl-PL" sz="2000" dirty="0"/>
              <a:t>w odtwarzaniu podanych wzorów. Polegały na zadawaniu pytań do przeczytanego tekstu, co było nienaturalne i </a:t>
            </a:r>
            <a:r>
              <a:rPr lang="pl-PL" sz="2000" b="1" dirty="0"/>
              <a:t>odbiegało od praktycznego zastosowania języka</a:t>
            </a:r>
            <a:r>
              <a:rPr lang="pl-PL" sz="2000" dirty="0"/>
              <a:t>.</a:t>
            </a:r>
            <a:endParaRPr lang="pl-PL" sz="2000" dirty="0">
              <a:latin typeface="+mn-lt"/>
            </a:endParaRPr>
          </a:p>
        </p:txBody>
      </p:sp>
      <p:sp>
        <p:nvSpPr>
          <p:cNvPr id="4" name="Symbol zastępczy numeru slajdu 3">
            <a:extLst>
              <a:ext uri="{FF2B5EF4-FFF2-40B4-BE49-F238E27FC236}">
                <a16:creationId xmlns:a16="http://schemas.microsoft.com/office/drawing/2014/main" id="{A6A555A6-10D3-7FB8-DB1C-25461AC2959F}"/>
              </a:ext>
            </a:extLst>
          </p:cNvPr>
          <p:cNvSpPr>
            <a:spLocks noGrp="1"/>
          </p:cNvSpPr>
          <p:nvPr>
            <p:ph type="sldNum" sz="quarter" idx="17"/>
          </p:nvPr>
        </p:nvSpPr>
        <p:spPr>
          <a:xfrm>
            <a:off x="11167267" y="6642556"/>
            <a:ext cx="1020245" cy="215444"/>
          </a:xfrm>
        </p:spPr>
        <p:txBody>
          <a:bodyPr/>
          <a:lstStyle/>
          <a:p>
            <a:fld id="{B6F15528-21DE-4FAA-801E-634DDDAF4B2B}" type="slidenum">
              <a:rPr lang="pl-PL" smtClean="0"/>
              <a:pPr/>
              <a:t>7</a:t>
            </a:fld>
            <a:endParaRPr lang="pl-PL" dirty="0"/>
          </a:p>
        </p:txBody>
      </p:sp>
    </p:spTree>
    <p:extLst>
      <p:ext uri="{BB962C8B-B14F-4D97-AF65-F5344CB8AC3E}">
        <p14:creationId xmlns:p14="http://schemas.microsoft.com/office/powerpoint/2010/main" val="3024188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41FD13-483D-2315-5A59-201297B703F6}"/>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04E9C21D-B7CE-6047-DEFB-13DAD1E21ACB}"/>
              </a:ext>
            </a:extLst>
          </p:cNvPr>
          <p:cNvSpPr>
            <a:spLocks noGrp="1"/>
          </p:cNvSpPr>
          <p:nvPr>
            <p:ph type="title"/>
          </p:nvPr>
        </p:nvSpPr>
        <p:spPr>
          <a:xfrm>
            <a:off x="136328" y="0"/>
            <a:ext cx="9286279" cy="809807"/>
          </a:xfrm>
        </p:spPr>
        <p:txBody>
          <a:bodyPr/>
          <a:lstStyle/>
          <a:p>
            <a:pPr>
              <a:lnSpc>
                <a:spcPct val="100000"/>
              </a:lnSpc>
            </a:pPr>
            <a:r>
              <a:rPr lang="pl-PL" sz="3600" b="1" dirty="0">
                <a:latin typeface="+mn-lt"/>
              </a:rPr>
              <a:t>Dobór metod dydaktycznych (2 z 6)</a:t>
            </a:r>
          </a:p>
        </p:txBody>
      </p:sp>
      <p:sp>
        <p:nvSpPr>
          <p:cNvPr id="11" name="Symbol zastępczy tekstu 4">
            <a:extLst>
              <a:ext uri="{FF2B5EF4-FFF2-40B4-BE49-F238E27FC236}">
                <a16:creationId xmlns:a16="http://schemas.microsoft.com/office/drawing/2014/main" id="{B2F96B37-2114-4543-202B-281DEA378019}"/>
              </a:ext>
            </a:extLst>
          </p:cNvPr>
          <p:cNvSpPr>
            <a:spLocks noGrp="1"/>
          </p:cNvSpPr>
          <p:nvPr>
            <p:ph type="body" sz="quarter" idx="10"/>
          </p:nvPr>
        </p:nvSpPr>
        <p:spPr>
          <a:xfrm>
            <a:off x="136327" y="985413"/>
            <a:ext cx="11760203" cy="2443588"/>
          </a:xfrm>
        </p:spPr>
        <p:txBody>
          <a:bodyPr vert="horz" lIns="0" tIns="0" rIns="0" bIns="0" numCol="1" spcCol="540000" rtlCol="0" anchor="t">
            <a:noAutofit/>
          </a:bodyPr>
          <a:lstStyle/>
          <a:p>
            <a:pPr marL="356870" lvl="1" indent="-177800">
              <a:lnSpc>
                <a:spcPct val="150000"/>
              </a:lnSpc>
              <a:spcBef>
                <a:spcPts val="0"/>
              </a:spcBef>
            </a:pPr>
            <a:r>
              <a:rPr lang="pl-PL" sz="2000" dirty="0"/>
              <a:t>w latach osiemdziesiątych promowano podejście </a:t>
            </a:r>
            <a:r>
              <a:rPr lang="pl-PL" sz="2000" b="1" dirty="0"/>
              <a:t>komunikacyjne (</a:t>
            </a:r>
            <a:r>
              <a:rPr lang="en-AU" sz="2000" b="1" dirty="0"/>
              <a:t>communicative approach</a:t>
            </a:r>
            <a:r>
              <a:rPr lang="pl-PL" sz="2000" b="1" dirty="0"/>
              <a:t>)</a:t>
            </a:r>
            <a:r>
              <a:rPr lang="pl-PL" sz="2000" dirty="0"/>
              <a:t>, które odrzuciło w całości model uczenia się jako kształtowania nawyków, proponując w zamian umieszczenie studenta </a:t>
            </a:r>
            <a:br>
              <a:rPr lang="pl-PL" sz="2000" dirty="0"/>
            </a:br>
            <a:r>
              <a:rPr lang="pl-PL" sz="2000" dirty="0"/>
              <a:t>w sytuacji, w której będzie on musiał </a:t>
            </a:r>
            <a:r>
              <a:rPr lang="pl-PL" sz="2000" b="1" dirty="0"/>
              <a:t>nawiązać komunikację</a:t>
            </a:r>
            <a:r>
              <a:rPr lang="pl-PL" sz="2000" dirty="0"/>
              <a:t>. Miało to wymusić skuteczne, choć nie zawsze idealnie poprawne użycie języka. Stosowano ćwiczenia </a:t>
            </a:r>
            <a:r>
              <a:rPr lang="pl-PL" sz="2000" b="1" dirty="0"/>
              <a:t>wykorzystujące istnienie luki informacyjnej</a:t>
            </a:r>
            <a:r>
              <a:rPr lang="pl-PL" sz="2000" dirty="0"/>
              <a:t>. Jeden ze studentów ma dostęp do informacji, których nie posiada inny student i odwrotnie.</a:t>
            </a:r>
            <a:endParaRPr lang="pl-PL" sz="2000" dirty="0">
              <a:latin typeface="+mn-lt"/>
              <a:cs typeface="Arial"/>
            </a:endParaRPr>
          </a:p>
        </p:txBody>
      </p:sp>
      <p:sp>
        <p:nvSpPr>
          <p:cNvPr id="3" name="Prostokąt 2" descr="&quot; &quot;">
            <a:extLst>
              <a:ext uri="{FF2B5EF4-FFF2-40B4-BE49-F238E27FC236}">
                <a16:creationId xmlns:a16="http://schemas.microsoft.com/office/drawing/2014/main" id="{83912A25-0893-2DB8-FD9E-2FE476A92002}"/>
              </a:ext>
            </a:extLst>
          </p:cNvPr>
          <p:cNvSpPr/>
          <p:nvPr/>
        </p:nvSpPr>
        <p:spPr>
          <a:xfrm>
            <a:off x="3610248" y="4778149"/>
            <a:ext cx="8581752" cy="1252537"/>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20000"/>
            <a:r>
              <a:rPr lang="pl-PL" sz="2000" dirty="0"/>
              <a:t>W praktyce należy indywidualnie dostosować materiał, np. osobom </a:t>
            </a:r>
            <a:br>
              <a:rPr lang="pl-PL" sz="2000" dirty="0"/>
            </a:br>
            <a:r>
              <a:rPr lang="pl-PL" sz="2000" dirty="0"/>
              <a:t>z zaburzeniami psychicznymi będzie trudno się skoncentrować na tekście jeśli będzie dużo elementów rozpraszających jak obrazki komiksowe, należy je ograniczać</a:t>
            </a:r>
            <a:endParaRPr lang="en-US" sz="2000" dirty="0"/>
          </a:p>
        </p:txBody>
      </p:sp>
      <p:sp>
        <p:nvSpPr>
          <p:cNvPr id="4" name="Symbol zastępczy numeru slajdu 3">
            <a:extLst>
              <a:ext uri="{FF2B5EF4-FFF2-40B4-BE49-F238E27FC236}">
                <a16:creationId xmlns:a16="http://schemas.microsoft.com/office/drawing/2014/main" id="{064F8155-1608-C56C-5851-644201F464AC}"/>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8</a:t>
            </a:fld>
            <a:endParaRPr lang="pl-PL" dirty="0"/>
          </a:p>
        </p:txBody>
      </p:sp>
      <p:pic>
        <p:nvPicPr>
          <p:cNvPr id="5" name="Obraz 4">
            <a:extLst>
              <a:ext uri="{FF2B5EF4-FFF2-40B4-BE49-F238E27FC236}">
                <a16:creationId xmlns:a16="http://schemas.microsoft.com/office/drawing/2014/main" id="{AA3857E9-2090-21E3-97C4-996713574C30}"/>
              </a:ext>
              <a:ext uri="{C183D7F6-B498-43B3-948B-1728B52AA6E4}">
                <adec:decorative xmlns:adec="http://schemas.microsoft.com/office/drawing/2017/decorative" val="1"/>
              </a:ext>
            </a:extLst>
          </p:cNvPr>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3610249" y="4778149"/>
            <a:ext cx="772617" cy="772617"/>
          </a:xfrm>
          <a:prstGeom prst="rect">
            <a:avLst/>
          </a:prstGeom>
        </p:spPr>
      </p:pic>
    </p:spTree>
    <p:extLst>
      <p:ext uri="{BB962C8B-B14F-4D97-AF65-F5344CB8AC3E}">
        <p14:creationId xmlns:p14="http://schemas.microsoft.com/office/powerpoint/2010/main" val="1478009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1">
            <a:extLst>
              <a:ext uri="{FF2B5EF4-FFF2-40B4-BE49-F238E27FC236}">
                <a16:creationId xmlns:a16="http://schemas.microsoft.com/office/drawing/2014/main" id="{814F2428-E6F0-45E3-E4D8-EFB56722AD47}"/>
              </a:ext>
            </a:extLst>
          </p:cNvPr>
          <p:cNvSpPr txBox="1">
            <a:spLocks noGrp="1"/>
          </p:cNvSpPr>
          <p:nvPr>
            <p:ph type="title"/>
          </p:nvPr>
        </p:nvSpPr>
        <p:spPr>
          <a:xfrm>
            <a:off x="139194" y="0"/>
            <a:ext cx="9286279" cy="80980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72000"/>
              </a:lnSpc>
              <a:spcBef>
                <a:spcPct val="0"/>
              </a:spcBef>
              <a:buNone/>
              <a:defRPr sz="2925" b="0" i="0" kern="1200">
                <a:solidFill>
                  <a:schemeClr val="tx1"/>
                </a:solidFill>
                <a:latin typeface="+mj-lt"/>
                <a:ea typeface="+mj-ea"/>
                <a:cs typeface="Verdana"/>
              </a:defRPr>
            </a:lvl1pPr>
          </a:lstStyle>
          <a:p>
            <a:pPr>
              <a:lnSpc>
                <a:spcPct val="100000"/>
              </a:lnSpc>
              <a:defRPr/>
            </a:pPr>
            <a:r>
              <a:rPr lang="pl-PL" sz="3600" b="1" dirty="0">
                <a:latin typeface="+mn-lt"/>
              </a:rPr>
              <a:t>Dobór metod dydaktycznych (3 z 6)</a:t>
            </a:r>
          </a:p>
        </p:txBody>
      </p:sp>
      <p:sp>
        <p:nvSpPr>
          <p:cNvPr id="11" name="Symbol zastępczy tekstu 4">
            <a:extLst>
              <a:ext uri="{FF2B5EF4-FFF2-40B4-BE49-F238E27FC236}">
                <a16:creationId xmlns:a16="http://schemas.microsoft.com/office/drawing/2014/main" id="{54184887-4E56-3837-8D47-5D384E3B423F}"/>
              </a:ext>
            </a:extLst>
          </p:cNvPr>
          <p:cNvSpPr>
            <a:spLocks noGrp="1"/>
          </p:cNvSpPr>
          <p:nvPr>
            <p:ph type="body" sz="quarter" idx="10"/>
          </p:nvPr>
        </p:nvSpPr>
        <p:spPr>
          <a:xfrm>
            <a:off x="139194" y="880696"/>
            <a:ext cx="11841312" cy="5156210"/>
          </a:xfrm>
        </p:spPr>
        <p:txBody>
          <a:bodyPr>
            <a:noAutofit/>
          </a:bodyPr>
          <a:lstStyle/>
          <a:p>
            <a:pPr marL="358775" lvl="1" indent="-179388">
              <a:lnSpc>
                <a:spcPct val="150000"/>
              </a:lnSpc>
              <a:spcBef>
                <a:spcPts val="0"/>
              </a:spcBef>
              <a:buNone/>
            </a:pPr>
            <a:r>
              <a:rPr lang="pl-PL" sz="2000" b="1" dirty="0"/>
              <a:t>Współczesne</a:t>
            </a:r>
            <a:r>
              <a:rPr lang="pl-PL" sz="2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pl-PL" sz="2000" b="1" dirty="0"/>
              <a:t>podejście</a:t>
            </a:r>
            <a:endParaRPr lang="pl-PL" sz="2000" dirty="0"/>
          </a:p>
          <a:p>
            <a:pPr marL="358775" lvl="1" indent="-179388">
              <a:lnSpc>
                <a:spcPct val="150000"/>
              </a:lnSpc>
              <a:spcBef>
                <a:spcPts val="0"/>
              </a:spcBef>
            </a:pPr>
            <a:r>
              <a:rPr lang="pl-PL" sz="2000" dirty="0"/>
              <a:t>współczesnym odpowiednikiem metody </a:t>
            </a:r>
            <a:r>
              <a:rPr lang="pl-PL" sz="2000" dirty="0" err="1"/>
              <a:t>audiolingwalnej</a:t>
            </a:r>
            <a:r>
              <a:rPr lang="pl-PL" sz="2000" dirty="0"/>
              <a:t> jest popularna </a:t>
            </a:r>
            <a:r>
              <a:rPr lang="pl-PL" sz="2000" b="1" dirty="0"/>
              <a:t>metoda </a:t>
            </a:r>
            <a:r>
              <a:rPr lang="en-AU" sz="2000" b="1" dirty="0" err="1"/>
              <a:t>Callana</a:t>
            </a:r>
            <a:r>
              <a:rPr lang="pl-PL" sz="2000" dirty="0"/>
              <a:t>, a zmodyfikowane podejście komunikacyjne funkcjonuje obecnie pod nazwą </a:t>
            </a:r>
            <a:r>
              <a:rPr lang="en-AU" sz="2000" b="1" dirty="0"/>
              <a:t>task based teaching </a:t>
            </a:r>
            <a:r>
              <a:rPr lang="pl-PL" sz="2000" dirty="0"/>
              <a:t>lub </a:t>
            </a:r>
            <a:r>
              <a:rPr lang="en-AU" sz="2000" b="1" dirty="0"/>
              <a:t>task based learning (</a:t>
            </a:r>
            <a:r>
              <a:rPr lang="pl-PL" sz="2000" b="1" dirty="0"/>
              <a:t>TBL). </a:t>
            </a:r>
          </a:p>
          <a:p>
            <a:pPr marL="358775" lvl="1" indent="-179388">
              <a:lnSpc>
                <a:spcPct val="150000"/>
              </a:lnSpc>
              <a:spcBef>
                <a:spcPts val="0"/>
              </a:spcBef>
            </a:pPr>
            <a:r>
              <a:rPr lang="pl-PL" sz="2000" b="1" dirty="0"/>
              <a:t> nauczanie dedukcyjne </a:t>
            </a:r>
            <a:r>
              <a:rPr lang="pl-PL" sz="2000" dirty="0"/>
              <a:t>zakłada </a:t>
            </a:r>
            <a:r>
              <a:rPr lang="pl-PL" sz="2000" b="1" dirty="0"/>
              <a:t>świadome przyswajanie reguł gramatycznych</a:t>
            </a:r>
            <a:r>
              <a:rPr lang="pl-PL" sz="2000" dirty="0"/>
              <a:t>, utrwalanie ich w ćwiczeniach, postrzegane jest jako tradycyjne podejście. </a:t>
            </a:r>
          </a:p>
          <a:p>
            <a:pPr marL="358775" lvl="1" indent="-179388">
              <a:lnSpc>
                <a:spcPct val="150000"/>
              </a:lnSpc>
              <a:spcBef>
                <a:spcPts val="0"/>
              </a:spcBef>
              <a:spcAft>
                <a:spcPts val="1200"/>
              </a:spcAft>
            </a:pPr>
            <a:r>
              <a:rPr lang="pl-PL" sz="2000" b="1" dirty="0"/>
              <a:t>nauczanie indukcyjne </a:t>
            </a:r>
            <a:r>
              <a:rPr lang="pl-PL" sz="2000" dirty="0"/>
              <a:t>polega na </a:t>
            </a:r>
            <a:r>
              <a:rPr lang="pl-PL" sz="2000" b="1" dirty="0"/>
              <a:t>przyswajaniu reguł gramatycznych z kontekstu</a:t>
            </a:r>
            <a:r>
              <a:rPr lang="pl-PL" sz="2000" dirty="0"/>
              <a:t>. Wiąże się także </a:t>
            </a:r>
            <a:br>
              <a:rPr lang="pl-PL" sz="2000" dirty="0"/>
            </a:br>
            <a:r>
              <a:rPr lang="pl-PL" sz="2000" dirty="0"/>
              <a:t>z samodzielnym i często </a:t>
            </a:r>
            <a:r>
              <a:rPr lang="pl-PL" sz="2000" b="1" dirty="0"/>
              <a:t>nieświadomym dokonaniu uogólnienia na podstawie wielokrotnego zetknięcia </a:t>
            </a:r>
            <a:r>
              <a:rPr lang="pl-PL" sz="2000" dirty="0"/>
              <a:t>się </a:t>
            </a:r>
            <a:br>
              <a:rPr lang="pl-PL" sz="2000" dirty="0"/>
            </a:br>
            <a:r>
              <a:rPr lang="pl-PL" sz="2000" dirty="0"/>
              <a:t>z użyciem danej struktury.</a:t>
            </a:r>
          </a:p>
          <a:p>
            <a:pPr marL="0" lvl="0" indent="0">
              <a:buNone/>
            </a:pPr>
            <a:r>
              <a:rPr lang="pl-PL" sz="2000" b="1" dirty="0">
                <a:latin typeface="+mn-lt"/>
              </a:rPr>
              <a:t>Metody </a:t>
            </a:r>
            <a:r>
              <a:rPr lang="pl-PL" sz="2000" b="1" dirty="0" err="1">
                <a:latin typeface="+mn-lt"/>
              </a:rPr>
              <a:t>audiolingwalne</a:t>
            </a:r>
            <a:r>
              <a:rPr lang="pl-PL" sz="2000" b="1" dirty="0">
                <a:latin typeface="+mn-lt"/>
              </a:rPr>
              <a:t> - </a:t>
            </a:r>
            <a:r>
              <a:rPr lang="pl-PL" sz="2000" dirty="0">
                <a:latin typeface="+mn-lt"/>
              </a:rPr>
              <a:t>nastawione na poprawność gramatyczną</a:t>
            </a:r>
          </a:p>
          <a:p>
            <a:pPr marL="0" lvl="0" indent="0">
              <a:buNone/>
            </a:pPr>
            <a:r>
              <a:rPr lang="pl-PL" sz="2000" b="1" dirty="0">
                <a:latin typeface="+mn-lt"/>
              </a:rPr>
              <a:t>Metody komunikacyjne - </a:t>
            </a:r>
            <a:r>
              <a:rPr lang="pl-PL" sz="2000" dirty="0">
                <a:latin typeface="+mn-lt"/>
              </a:rPr>
              <a:t>nastawione na praktyczne stosowanie</a:t>
            </a:r>
          </a:p>
          <a:p>
            <a:pPr marL="0" lvl="0" indent="0">
              <a:buNone/>
            </a:pPr>
            <a:endParaRPr lang="pl-PL" sz="2000" dirty="0"/>
          </a:p>
          <a:p>
            <a:pPr marL="0" lvl="0" indent="0">
              <a:buNone/>
            </a:pPr>
            <a:endParaRPr lang="pl-PL" sz="2000" dirty="0"/>
          </a:p>
          <a:p>
            <a:pPr marL="179387" lvl="1" indent="0">
              <a:lnSpc>
                <a:spcPct val="150000"/>
              </a:lnSpc>
              <a:spcBef>
                <a:spcPts val="0"/>
              </a:spcBef>
              <a:buNone/>
            </a:pPr>
            <a:endParaRPr lang="pl-PL" sz="2000" b="1" dirty="0"/>
          </a:p>
          <a:p>
            <a:pPr marL="358775" lvl="1" indent="-179388">
              <a:lnSpc>
                <a:spcPct val="150000"/>
              </a:lnSpc>
              <a:spcBef>
                <a:spcPts val="0"/>
              </a:spcBef>
              <a:buNone/>
            </a:pPr>
            <a:endParaRPr lang="pl-PL" sz="2000" dirty="0"/>
          </a:p>
        </p:txBody>
      </p:sp>
      <p:sp>
        <p:nvSpPr>
          <p:cNvPr id="7" name="Symbol zastępczy numeru slajdu 6">
            <a:extLst>
              <a:ext uri="{FF2B5EF4-FFF2-40B4-BE49-F238E27FC236}">
                <a16:creationId xmlns:a16="http://schemas.microsoft.com/office/drawing/2014/main" id="{FF03F1DF-342B-2757-DF0B-C3F0D29016D0}"/>
              </a:ext>
            </a:extLst>
          </p:cNvPr>
          <p:cNvSpPr>
            <a:spLocks noGrp="1"/>
          </p:cNvSpPr>
          <p:nvPr>
            <p:ph type="sldNum" sz="quarter" idx="17"/>
          </p:nvPr>
        </p:nvSpPr>
        <p:spPr>
          <a:xfrm>
            <a:off x="11171755" y="6642556"/>
            <a:ext cx="1020245" cy="215444"/>
          </a:xfrm>
        </p:spPr>
        <p:txBody>
          <a:bodyPr/>
          <a:lstStyle/>
          <a:p>
            <a:fld id="{B6F15528-21DE-4FAA-801E-634DDDAF4B2B}" type="slidenum">
              <a:rPr lang="pl-PL" smtClean="0"/>
              <a:pPr/>
              <a:t>9</a:t>
            </a:fld>
            <a:endParaRPr lang="pl-PL" dirty="0"/>
          </a:p>
        </p:txBody>
      </p:sp>
    </p:spTree>
    <p:extLst>
      <p:ext uri="{BB962C8B-B14F-4D97-AF65-F5344CB8AC3E}">
        <p14:creationId xmlns:p14="http://schemas.microsoft.com/office/powerpoint/2010/main" val="1154070433"/>
      </p:ext>
    </p:extLst>
  </p:cSld>
  <p:clrMapOvr>
    <a:masterClrMapping/>
  </p:clrMapOvr>
</p:sld>
</file>

<file path=ppt/theme/theme1.xml><?xml version="1.0" encoding="utf-8"?>
<a:theme xmlns:a="http://schemas.openxmlformats.org/drawingml/2006/main" name="Motyw pakietu Office 2013–2022">
  <a:themeElements>
    <a:clrScheme name="Motyw pakietu Office 2013–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2013–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2013–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13456</TotalTime>
  <Words>2782</Words>
  <Application>Microsoft Office PowerPoint</Application>
  <PresentationFormat>Panoramiczny</PresentationFormat>
  <Paragraphs>163</Paragraphs>
  <Slides>28</Slides>
  <Notes>2</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28</vt:i4>
      </vt:variant>
    </vt:vector>
  </HeadingPairs>
  <TitlesOfParts>
    <vt:vector size="35" baseType="lpstr">
      <vt:lpstr>Inter Medium</vt:lpstr>
      <vt:lpstr>Noto Sans Symbols</vt:lpstr>
      <vt:lpstr>Arial</vt:lpstr>
      <vt:lpstr>Calibri</vt:lpstr>
      <vt:lpstr>Calibri Light</vt:lpstr>
      <vt:lpstr>Wingdings</vt:lpstr>
      <vt:lpstr>Motyw pakietu Office 2013–2022</vt:lpstr>
      <vt:lpstr>Projekt „Uniwersytet otwarty na potrzeby osób z niepełnosprawnościami” dofinansowany ze środków Programu Operacyjnego Wiedza Edukacja Rozwój POWR.03.05.00-00-A023/19</vt:lpstr>
      <vt:lpstr>Nauczanie języków obcych  studentów z niepełnosprawnościami  (część dla Lektorów)</vt:lpstr>
      <vt:lpstr>Nauczanie języków obcych osoby z dysfunkcją zmysłów (wzroku, słuchu)</vt:lpstr>
      <vt:lpstr>Tyfloglottodydaktyka (1 z 2)</vt:lpstr>
      <vt:lpstr>Tyfloglottodydaktyka (2 z 2)</vt:lpstr>
      <vt:lpstr>Funkcje języka dla OzN</vt:lpstr>
      <vt:lpstr>Dobór metod dydaktycznych (1 z 6)</vt:lpstr>
      <vt:lpstr>Dobór metod dydaktycznych (2 z 6)</vt:lpstr>
      <vt:lpstr>Dobór metod dydaktycznych (3 z 6)</vt:lpstr>
      <vt:lpstr>Dobór metod dydaktycznych (4 z 6)</vt:lpstr>
      <vt:lpstr>Dobór metod dydaktycznych (5 z 6)</vt:lpstr>
      <vt:lpstr>Dobór metod dydaktycznych (6 z 6)</vt:lpstr>
      <vt:lpstr>Nauczanie języków obcych osoby z dysfunkcją wzroku</vt:lpstr>
      <vt:lpstr>Nauczanie języków obcych osoby z dysfunkcją słuchu</vt:lpstr>
      <vt:lpstr>Zasady nauczania języków obcych studentów  z niepełnosprawnościami (1 z 3)</vt:lpstr>
      <vt:lpstr>Zasady nauczania języków obcych studentów  z niepełnosprawnościami (2 z 3)</vt:lpstr>
      <vt:lpstr>Zasady nauczania języków obcych studentów  z niepełnosprawnościami (3 z 3)</vt:lpstr>
      <vt:lpstr>Wspomaganie nauki języka obcego (1 z 4) </vt:lpstr>
      <vt:lpstr>Wspomaganie nauki języka obcego (2 z 4) </vt:lpstr>
      <vt:lpstr>Wspomaganie nauki języka obcego (3 z 4) </vt:lpstr>
      <vt:lpstr>Wspomaganie nauki języka obcego (4 z 4) </vt:lpstr>
      <vt:lpstr>Błędy przy nauce języka obcego (1 z 3)   </vt:lpstr>
      <vt:lpstr>Błędy przy nauce języka obcego (2 z 3)   </vt:lpstr>
      <vt:lpstr>Błędy przy nauce języka obcego (3 z 3)   </vt:lpstr>
      <vt:lpstr>Korzyści z nauki języka obcego (1 z 3)   </vt:lpstr>
      <vt:lpstr>Korzyści z nauki języka obcego (2 z 3)   </vt:lpstr>
      <vt:lpstr>Korzyści z nauki języka obcego (3 z 3)   </vt:lpstr>
      <vt:lpstr>Podsumowanie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Dydaktycy i Lektorzy Moduł 6. Nauczanie języków obcych</dc:title>
  <dc:creator>Monika Knefel</dc:creator>
  <cp:keywords>Szkolenie; Nauczanie języków obcych</cp:keywords>
  <cp:lastModifiedBy>Sebastian Grabek</cp:lastModifiedBy>
  <cp:revision>133</cp:revision>
  <cp:lastPrinted>2024-01-16T11:48:49Z</cp:lastPrinted>
  <dcterms:created xsi:type="dcterms:W3CDTF">2024-01-08T18:10:14Z</dcterms:created>
  <dcterms:modified xsi:type="dcterms:W3CDTF">2026-02-25T07:36:29Z</dcterms:modified>
</cp:coreProperties>
</file>